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646" r:id="rId4"/>
    <p:sldId id="647" r:id="rId5"/>
    <p:sldId id="654" r:id="rId6"/>
    <p:sldId id="653" r:id="rId7"/>
    <p:sldId id="655" r:id="rId8"/>
    <p:sldId id="657" r:id="rId9"/>
    <p:sldId id="656" r:id="rId10"/>
    <p:sldId id="658" r:id="rId11"/>
    <p:sldId id="848" r:id="rId12"/>
    <p:sldId id="849" r:id="rId13"/>
    <p:sldId id="936" r:id="rId14"/>
    <p:sldId id="1010" r:id="rId15"/>
    <p:sldId id="850" r:id="rId16"/>
    <p:sldId id="851" r:id="rId17"/>
    <p:sldId id="852" r:id="rId18"/>
    <p:sldId id="938" r:id="rId19"/>
    <p:sldId id="939" r:id="rId20"/>
    <p:sldId id="1004" r:id="rId21"/>
    <p:sldId id="940" r:id="rId22"/>
    <p:sldId id="1012" r:id="rId23"/>
    <p:sldId id="1013" r:id="rId24"/>
    <p:sldId id="1014" r:id="rId25"/>
    <p:sldId id="101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6F4EA1-1DB8-48A2-8A1E-D032220B76F7}" v="3" dt="2023-04-18T18:47:31.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d ahmed ali Khan" userId="08dcc134e75ba06d" providerId="LiveId" clId="{BE6F4EA1-1DB8-48A2-8A1E-D032220B76F7}"/>
    <pc:docChg chg="custSel addSld delSld modSld">
      <pc:chgData name="Md ahmed ali Khan" userId="08dcc134e75ba06d" providerId="LiveId" clId="{BE6F4EA1-1DB8-48A2-8A1E-D032220B76F7}" dt="2023-04-18T18:47:49.679" v="13" actId="47"/>
      <pc:docMkLst>
        <pc:docMk/>
      </pc:docMkLst>
      <pc:sldChg chg="new del">
        <pc:chgData name="Md ahmed ali Khan" userId="08dcc134e75ba06d" providerId="LiveId" clId="{BE6F4EA1-1DB8-48A2-8A1E-D032220B76F7}" dt="2023-04-18T18:47:49.679" v="13" actId="47"/>
        <pc:sldMkLst>
          <pc:docMk/>
          <pc:sldMk cId="2695698099" sldId="256"/>
        </pc:sldMkLst>
      </pc:sldChg>
      <pc:sldChg chg="add">
        <pc:chgData name="Md ahmed ali Khan" userId="08dcc134e75ba06d" providerId="LiveId" clId="{BE6F4EA1-1DB8-48A2-8A1E-D032220B76F7}" dt="2023-04-18T18:47:15.882" v="5"/>
        <pc:sldMkLst>
          <pc:docMk/>
          <pc:sldMk cId="1307440379" sldId="257"/>
        </pc:sldMkLst>
      </pc:sldChg>
      <pc:sldChg chg="add del">
        <pc:chgData name="Md ahmed ali Khan" userId="08dcc134e75ba06d" providerId="LiveId" clId="{BE6F4EA1-1DB8-48A2-8A1E-D032220B76F7}" dt="2023-04-18T18:47:43.614" v="9" actId="47"/>
        <pc:sldMkLst>
          <pc:docMk/>
          <pc:sldMk cId="0" sldId="258"/>
        </pc:sldMkLst>
      </pc:sldChg>
      <pc:sldChg chg="add">
        <pc:chgData name="Md ahmed ali Khan" userId="08dcc134e75ba06d" providerId="LiveId" clId="{BE6F4EA1-1DB8-48A2-8A1E-D032220B76F7}" dt="2023-04-18T18:47:15.882" v="5"/>
        <pc:sldMkLst>
          <pc:docMk/>
          <pc:sldMk cId="3994717819" sldId="259"/>
        </pc:sldMkLst>
      </pc:sldChg>
      <pc:sldChg chg="add del">
        <pc:chgData name="Md ahmed ali Khan" userId="08dcc134e75ba06d" providerId="LiveId" clId="{BE6F4EA1-1DB8-48A2-8A1E-D032220B76F7}" dt="2023-04-18T18:47:41.964" v="8" actId="47"/>
        <pc:sldMkLst>
          <pc:docMk/>
          <pc:sldMk cId="2088728502" sldId="460"/>
        </pc:sldMkLst>
      </pc:sldChg>
      <pc:sldChg chg="add del">
        <pc:chgData name="Md ahmed ali Khan" userId="08dcc134e75ba06d" providerId="LiveId" clId="{BE6F4EA1-1DB8-48A2-8A1E-D032220B76F7}" dt="2023-04-18T18:47:46.004" v="11" actId="47"/>
        <pc:sldMkLst>
          <pc:docMk/>
          <pc:sldMk cId="1844926356" sldId="461"/>
        </pc:sldMkLst>
      </pc:sldChg>
      <pc:sldChg chg="add del">
        <pc:chgData name="Md ahmed ali Khan" userId="08dcc134e75ba06d" providerId="LiveId" clId="{BE6F4EA1-1DB8-48A2-8A1E-D032220B76F7}" dt="2023-04-18T18:47:45.095" v="10" actId="47"/>
        <pc:sldMkLst>
          <pc:docMk/>
          <pc:sldMk cId="2382515241" sldId="462"/>
        </pc:sldMkLst>
      </pc:sldChg>
      <pc:sldChg chg="add del">
        <pc:chgData name="Md ahmed ali Khan" userId="08dcc134e75ba06d" providerId="LiveId" clId="{BE6F4EA1-1DB8-48A2-8A1E-D032220B76F7}" dt="2023-04-18T18:47:46.668" v="12" actId="47"/>
        <pc:sldMkLst>
          <pc:docMk/>
          <pc:sldMk cId="294204633" sldId="463"/>
        </pc:sldMkLst>
      </pc:sldChg>
      <pc:sldChg chg="add">
        <pc:chgData name="Md ahmed ali Khan" userId="08dcc134e75ba06d" providerId="LiveId" clId="{BE6F4EA1-1DB8-48A2-8A1E-D032220B76F7}" dt="2023-04-18T18:46:44.705" v="1"/>
        <pc:sldMkLst>
          <pc:docMk/>
          <pc:sldMk cId="0" sldId="646"/>
        </pc:sldMkLst>
      </pc:sldChg>
      <pc:sldChg chg="add">
        <pc:chgData name="Md ahmed ali Khan" userId="08dcc134e75ba06d" providerId="LiveId" clId="{BE6F4EA1-1DB8-48A2-8A1E-D032220B76F7}" dt="2023-04-18T18:46:44.705" v="1"/>
        <pc:sldMkLst>
          <pc:docMk/>
          <pc:sldMk cId="0" sldId="647"/>
        </pc:sldMkLst>
      </pc:sldChg>
      <pc:sldChg chg="add">
        <pc:chgData name="Md ahmed ali Khan" userId="08dcc134e75ba06d" providerId="LiveId" clId="{BE6F4EA1-1DB8-48A2-8A1E-D032220B76F7}" dt="2023-04-18T18:46:44.705" v="1"/>
        <pc:sldMkLst>
          <pc:docMk/>
          <pc:sldMk cId="0" sldId="653"/>
        </pc:sldMkLst>
      </pc:sldChg>
      <pc:sldChg chg="add">
        <pc:chgData name="Md ahmed ali Khan" userId="08dcc134e75ba06d" providerId="LiveId" clId="{BE6F4EA1-1DB8-48A2-8A1E-D032220B76F7}" dt="2023-04-18T18:46:44.705" v="1"/>
        <pc:sldMkLst>
          <pc:docMk/>
          <pc:sldMk cId="0" sldId="654"/>
        </pc:sldMkLst>
      </pc:sldChg>
      <pc:sldChg chg="modSp add mod">
        <pc:chgData name="Md ahmed ali Khan" userId="08dcc134e75ba06d" providerId="LiveId" clId="{BE6F4EA1-1DB8-48A2-8A1E-D032220B76F7}" dt="2023-04-18T18:46:44.768" v="2" actId="27636"/>
        <pc:sldMkLst>
          <pc:docMk/>
          <pc:sldMk cId="0" sldId="655"/>
        </pc:sldMkLst>
        <pc:spChg chg="mod">
          <ac:chgData name="Md ahmed ali Khan" userId="08dcc134e75ba06d" providerId="LiveId" clId="{BE6F4EA1-1DB8-48A2-8A1E-D032220B76F7}" dt="2023-04-18T18:46:44.768" v="2" actId="27636"/>
          <ac:spMkLst>
            <pc:docMk/>
            <pc:sldMk cId="0" sldId="655"/>
            <ac:spMk id="3" creationId="{00000000-0000-0000-0000-000000000000}"/>
          </ac:spMkLst>
        </pc:spChg>
      </pc:sldChg>
      <pc:sldChg chg="add">
        <pc:chgData name="Md ahmed ali Khan" userId="08dcc134e75ba06d" providerId="LiveId" clId="{BE6F4EA1-1DB8-48A2-8A1E-D032220B76F7}" dt="2023-04-18T18:46:44.705" v="1"/>
        <pc:sldMkLst>
          <pc:docMk/>
          <pc:sldMk cId="0" sldId="656"/>
        </pc:sldMkLst>
      </pc:sldChg>
      <pc:sldChg chg="add">
        <pc:chgData name="Md ahmed ali Khan" userId="08dcc134e75ba06d" providerId="LiveId" clId="{BE6F4EA1-1DB8-48A2-8A1E-D032220B76F7}" dt="2023-04-18T18:46:44.705" v="1"/>
        <pc:sldMkLst>
          <pc:docMk/>
          <pc:sldMk cId="0" sldId="657"/>
        </pc:sldMkLst>
      </pc:sldChg>
      <pc:sldChg chg="add">
        <pc:chgData name="Md ahmed ali Khan" userId="08dcc134e75ba06d" providerId="LiveId" clId="{BE6F4EA1-1DB8-48A2-8A1E-D032220B76F7}" dt="2023-04-18T18:46:44.705" v="1"/>
        <pc:sldMkLst>
          <pc:docMk/>
          <pc:sldMk cId="0" sldId="658"/>
        </pc:sldMkLst>
      </pc:sldChg>
      <pc:sldChg chg="add">
        <pc:chgData name="Md ahmed ali Khan" userId="08dcc134e75ba06d" providerId="LiveId" clId="{BE6F4EA1-1DB8-48A2-8A1E-D032220B76F7}" dt="2023-04-18T18:46:44.705" v="1"/>
        <pc:sldMkLst>
          <pc:docMk/>
          <pc:sldMk cId="0" sldId="848"/>
        </pc:sldMkLst>
      </pc:sldChg>
      <pc:sldChg chg="add">
        <pc:chgData name="Md ahmed ali Khan" userId="08dcc134e75ba06d" providerId="LiveId" clId="{BE6F4EA1-1DB8-48A2-8A1E-D032220B76F7}" dt="2023-04-18T18:46:44.705" v="1"/>
        <pc:sldMkLst>
          <pc:docMk/>
          <pc:sldMk cId="0" sldId="849"/>
        </pc:sldMkLst>
      </pc:sldChg>
      <pc:sldChg chg="add">
        <pc:chgData name="Md ahmed ali Khan" userId="08dcc134e75ba06d" providerId="LiveId" clId="{BE6F4EA1-1DB8-48A2-8A1E-D032220B76F7}" dt="2023-04-18T18:46:44.705" v="1"/>
        <pc:sldMkLst>
          <pc:docMk/>
          <pc:sldMk cId="0" sldId="850"/>
        </pc:sldMkLst>
      </pc:sldChg>
      <pc:sldChg chg="modSp add mod">
        <pc:chgData name="Md ahmed ali Khan" userId="08dcc134e75ba06d" providerId="LiveId" clId="{BE6F4EA1-1DB8-48A2-8A1E-D032220B76F7}" dt="2023-04-18T18:46:44.799" v="3" actId="27636"/>
        <pc:sldMkLst>
          <pc:docMk/>
          <pc:sldMk cId="0" sldId="851"/>
        </pc:sldMkLst>
        <pc:spChg chg="mod">
          <ac:chgData name="Md ahmed ali Khan" userId="08dcc134e75ba06d" providerId="LiveId" clId="{BE6F4EA1-1DB8-48A2-8A1E-D032220B76F7}" dt="2023-04-18T18:46:44.799" v="3" actId="27636"/>
          <ac:spMkLst>
            <pc:docMk/>
            <pc:sldMk cId="0" sldId="851"/>
            <ac:spMk id="3" creationId="{00000000-0000-0000-0000-000000000000}"/>
          </ac:spMkLst>
        </pc:spChg>
      </pc:sldChg>
      <pc:sldChg chg="modSp add mod">
        <pc:chgData name="Md ahmed ali Khan" userId="08dcc134e75ba06d" providerId="LiveId" clId="{BE6F4EA1-1DB8-48A2-8A1E-D032220B76F7}" dt="2023-04-18T18:46:44.799" v="4" actId="27636"/>
        <pc:sldMkLst>
          <pc:docMk/>
          <pc:sldMk cId="0" sldId="852"/>
        </pc:sldMkLst>
        <pc:spChg chg="mod">
          <ac:chgData name="Md ahmed ali Khan" userId="08dcc134e75ba06d" providerId="LiveId" clId="{BE6F4EA1-1DB8-48A2-8A1E-D032220B76F7}" dt="2023-04-18T18:46:44.799" v="4" actId="27636"/>
          <ac:spMkLst>
            <pc:docMk/>
            <pc:sldMk cId="0" sldId="852"/>
            <ac:spMk id="3" creationId="{00000000-0000-0000-0000-000000000000}"/>
          </ac:spMkLst>
        </pc:spChg>
      </pc:sldChg>
      <pc:sldChg chg="add">
        <pc:chgData name="Md ahmed ali Khan" userId="08dcc134e75ba06d" providerId="LiveId" clId="{BE6F4EA1-1DB8-48A2-8A1E-D032220B76F7}" dt="2023-04-18T18:46:44.705" v="1"/>
        <pc:sldMkLst>
          <pc:docMk/>
          <pc:sldMk cId="0" sldId="936"/>
        </pc:sldMkLst>
      </pc:sldChg>
      <pc:sldChg chg="add">
        <pc:chgData name="Md ahmed ali Khan" userId="08dcc134e75ba06d" providerId="LiveId" clId="{BE6F4EA1-1DB8-48A2-8A1E-D032220B76F7}" dt="2023-04-18T18:46:44.705" v="1"/>
        <pc:sldMkLst>
          <pc:docMk/>
          <pc:sldMk cId="0" sldId="938"/>
        </pc:sldMkLst>
      </pc:sldChg>
      <pc:sldChg chg="add">
        <pc:chgData name="Md ahmed ali Khan" userId="08dcc134e75ba06d" providerId="LiveId" clId="{BE6F4EA1-1DB8-48A2-8A1E-D032220B76F7}" dt="2023-04-18T18:46:44.705" v="1"/>
        <pc:sldMkLst>
          <pc:docMk/>
          <pc:sldMk cId="0" sldId="939"/>
        </pc:sldMkLst>
      </pc:sldChg>
      <pc:sldChg chg="add">
        <pc:chgData name="Md ahmed ali Khan" userId="08dcc134e75ba06d" providerId="LiveId" clId="{BE6F4EA1-1DB8-48A2-8A1E-D032220B76F7}" dt="2023-04-18T18:46:44.705" v="1"/>
        <pc:sldMkLst>
          <pc:docMk/>
          <pc:sldMk cId="0" sldId="940"/>
        </pc:sldMkLst>
      </pc:sldChg>
      <pc:sldChg chg="add">
        <pc:chgData name="Md ahmed ali Khan" userId="08dcc134e75ba06d" providerId="LiveId" clId="{BE6F4EA1-1DB8-48A2-8A1E-D032220B76F7}" dt="2023-04-18T18:46:44.705" v="1"/>
        <pc:sldMkLst>
          <pc:docMk/>
          <pc:sldMk cId="0" sldId="1004"/>
        </pc:sldMkLst>
      </pc:sldChg>
      <pc:sldChg chg="add">
        <pc:chgData name="Md ahmed ali Khan" userId="08dcc134e75ba06d" providerId="LiveId" clId="{BE6F4EA1-1DB8-48A2-8A1E-D032220B76F7}" dt="2023-04-18T18:46:44.705" v="1"/>
        <pc:sldMkLst>
          <pc:docMk/>
          <pc:sldMk cId="0" sldId="1010"/>
        </pc:sldMkLst>
      </pc:sldChg>
      <pc:sldChg chg="add del">
        <pc:chgData name="Md ahmed ali Khan" userId="08dcc134e75ba06d" providerId="LiveId" clId="{BE6F4EA1-1DB8-48A2-8A1E-D032220B76F7}" dt="2023-04-18T18:47:35" v="7" actId="47"/>
        <pc:sldMkLst>
          <pc:docMk/>
          <pc:sldMk cId="865691655" sldId="1011"/>
        </pc:sldMkLst>
      </pc:sldChg>
      <pc:sldChg chg="add">
        <pc:chgData name="Md ahmed ali Khan" userId="08dcc134e75ba06d" providerId="LiveId" clId="{BE6F4EA1-1DB8-48A2-8A1E-D032220B76F7}" dt="2023-04-18T18:47:31.877" v="6"/>
        <pc:sldMkLst>
          <pc:docMk/>
          <pc:sldMk cId="3382071511" sldId="1012"/>
        </pc:sldMkLst>
      </pc:sldChg>
      <pc:sldChg chg="add">
        <pc:chgData name="Md ahmed ali Khan" userId="08dcc134e75ba06d" providerId="LiveId" clId="{BE6F4EA1-1DB8-48A2-8A1E-D032220B76F7}" dt="2023-04-18T18:47:31.877" v="6"/>
        <pc:sldMkLst>
          <pc:docMk/>
          <pc:sldMk cId="1655267890" sldId="1013"/>
        </pc:sldMkLst>
      </pc:sldChg>
      <pc:sldChg chg="add">
        <pc:chgData name="Md ahmed ali Khan" userId="08dcc134e75ba06d" providerId="LiveId" clId="{BE6F4EA1-1DB8-48A2-8A1E-D032220B76F7}" dt="2023-04-18T18:47:31.877" v="6"/>
        <pc:sldMkLst>
          <pc:docMk/>
          <pc:sldMk cId="4006897722" sldId="1014"/>
        </pc:sldMkLst>
      </pc:sldChg>
      <pc:sldChg chg="add">
        <pc:chgData name="Md ahmed ali Khan" userId="08dcc134e75ba06d" providerId="LiveId" clId="{BE6F4EA1-1DB8-48A2-8A1E-D032220B76F7}" dt="2023-04-18T18:47:31.877" v="6"/>
        <pc:sldMkLst>
          <pc:docMk/>
          <pc:sldMk cId="3955632867" sldId="101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EDE2F-EC6D-128E-49B2-F59820DE7E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A3018C1-034D-8005-8D56-C8721060EE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5047B07-9DBF-6732-8E49-0F78E27FD1D2}"/>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5" name="Footer Placeholder 4">
            <a:extLst>
              <a:ext uri="{FF2B5EF4-FFF2-40B4-BE49-F238E27FC236}">
                <a16:creationId xmlns:a16="http://schemas.microsoft.com/office/drawing/2014/main" id="{B069FE09-182D-CBE4-7538-F1EC7F44396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CDEB6CE-6A76-C718-9646-A979F44F0BA7}"/>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927526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4ECC0-0C3A-FCDA-DCBB-5869EC7B29C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421C306-B6AF-3E94-09EA-27083E105C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959E874-EB6E-6E7F-B431-B4F11AF05429}"/>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5" name="Footer Placeholder 4">
            <a:extLst>
              <a:ext uri="{FF2B5EF4-FFF2-40B4-BE49-F238E27FC236}">
                <a16:creationId xmlns:a16="http://schemas.microsoft.com/office/drawing/2014/main" id="{C6F937DB-4465-1468-45C6-CD06D37BAF7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13254BF-E3A7-BFB1-3A5E-157BBCCDB63C}"/>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550111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82D04D-F43A-C249-C3B0-FD64CA387E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93FCC5C-BB11-D7EA-C502-B14589FA66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0CBE47A-75F9-16CA-F017-678E6B9DE7E1}"/>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5" name="Footer Placeholder 4">
            <a:extLst>
              <a:ext uri="{FF2B5EF4-FFF2-40B4-BE49-F238E27FC236}">
                <a16:creationId xmlns:a16="http://schemas.microsoft.com/office/drawing/2014/main" id="{08321F47-B935-220F-7C7D-69C33EA7C58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E31B56-48F9-148B-7D2A-C694891B3E95}"/>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137579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70E0E-FFCB-6CAA-4104-8E575D412A5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2702A6E-7BEA-1582-9AEE-96BFA1E777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9F275B3-11F7-BEF9-02D9-1697E83BB084}"/>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5" name="Footer Placeholder 4">
            <a:extLst>
              <a:ext uri="{FF2B5EF4-FFF2-40B4-BE49-F238E27FC236}">
                <a16:creationId xmlns:a16="http://schemas.microsoft.com/office/drawing/2014/main" id="{3ADB8D51-7152-36EB-9314-634CCF533A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9AD8C3F-DD40-6439-88F1-404C4C990D79}"/>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3478858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6C978-0F88-2843-9CBC-16E289D7D7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3E56CAA-023A-F807-B457-2058520393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996673-48BF-AB64-6281-063E26C108F9}"/>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5" name="Footer Placeholder 4">
            <a:extLst>
              <a:ext uri="{FF2B5EF4-FFF2-40B4-BE49-F238E27FC236}">
                <a16:creationId xmlns:a16="http://schemas.microsoft.com/office/drawing/2014/main" id="{CCE6B7F7-13BB-F9B5-7BC6-CFF49EB23C2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145CF0B-D51C-E240-8FDA-0574D4725638}"/>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501887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A5661-A502-2A5C-D435-6C6F91A9BA8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8CB61F7-C7D2-535B-6EC6-52FD88D1C8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327C066-753C-0E65-8BBD-267A8ADD58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45920BB-7C96-F44E-3328-9DC0E3061056}"/>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6" name="Footer Placeholder 5">
            <a:extLst>
              <a:ext uri="{FF2B5EF4-FFF2-40B4-BE49-F238E27FC236}">
                <a16:creationId xmlns:a16="http://schemas.microsoft.com/office/drawing/2014/main" id="{6AE28963-2D98-F13A-174B-BC7EB5FD8AF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B98E85F-FE7D-51CE-EC4C-FE39BC97B5CC}"/>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14578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C85E4-D1E5-8240-1E26-3908FAEAFFB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F533273-BB88-9304-E1F1-6EFE20F07F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90D1FD-A5BE-5D1F-C93A-D275D6C33D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FDFDECA-E20D-57CC-946F-D300BED4D7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C35737-A2E6-5910-C20F-9711AD69DF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110D770-8F23-EB71-684D-B94E6CEE6B60}"/>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8" name="Footer Placeholder 7">
            <a:extLst>
              <a:ext uri="{FF2B5EF4-FFF2-40B4-BE49-F238E27FC236}">
                <a16:creationId xmlns:a16="http://schemas.microsoft.com/office/drawing/2014/main" id="{D32064C6-D7DC-9279-DBBF-72123EF30EC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70D39F0-3DF6-9E81-6F19-CE8A570141A2}"/>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320535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CCF25-DAB1-819C-1235-510AAEE498B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0E2FD61-17FD-FC95-E5E7-DDC6FC19EA49}"/>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4" name="Footer Placeholder 3">
            <a:extLst>
              <a:ext uri="{FF2B5EF4-FFF2-40B4-BE49-F238E27FC236}">
                <a16:creationId xmlns:a16="http://schemas.microsoft.com/office/drawing/2014/main" id="{C567D81F-AB08-4DAF-3CAB-1FDC57E4129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7CCCCA1-A709-82C2-7E34-AD54FAEB0A45}"/>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206261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2E92EB-0F52-347E-3443-F182BD255F51}"/>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3" name="Footer Placeholder 2">
            <a:extLst>
              <a:ext uri="{FF2B5EF4-FFF2-40B4-BE49-F238E27FC236}">
                <a16:creationId xmlns:a16="http://schemas.microsoft.com/office/drawing/2014/main" id="{201526AE-2618-18F2-46AE-37E2E6DFE70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2508C2D-E877-40FB-5E26-7BE7519A8024}"/>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033271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ACBDA-A6B4-E97F-478A-609B66566B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92653AB-9C4D-C3AC-2157-C796E1B88D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5454EDA-6760-153D-59FA-92657A2CC1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A3A4D3-6142-0C31-A333-1E3D838974EB}"/>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6" name="Footer Placeholder 5">
            <a:extLst>
              <a:ext uri="{FF2B5EF4-FFF2-40B4-BE49-F238E27FC236}">
                <a16:creationId xmlns:a16="http://schemas.microsoft.com/office/drawing/2014/main" id="{2E8E2A3D-560F-114E-4328-1BC9C63DF92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34FF403-7CA2-BED1-7DBC-2FCAA0A750C4}"/>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1835174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31E75-CDFA-3949-F535-4EFCFFE24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63F2C4E-5BAF-98BB-809D-F2FB081C26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FA66E8C-8D5D-04E5-511F-BBD5E0CF9D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0CA3C9-6481-4005-0B64-C95448BF3721}"/>
              </a:ext>
            </a:extLst>
          </p:cNvPr>
          <p:cNvSpPr>
            <a:spLocks noGrp="1"/>
          </p:cNvSpPr>
          <p:nvPr>
            <p:ph type="dt" sz="half" idx="10"/>
          </p:nvPr>
        </p:nvSpPr>
        <p:spPr/>
        <p:txBody>
          <a:bodyPr/>
          <a:lstStyle/>
          <a:p>
            <a:fld id="{E327140E-4197-4205-8B82-41385E6414D0}" type="datetimeFigureOut">
              <a:rPr lang="en-IN" smtClean="0"/>
              <a:t>19-04-2023</a:t>
            </a:fld>
            <a:endParaRPr lang="en-IN"/>
          </a:p>
        </p:txBody>
      </p:sp>
      <p:sp>
        <p:nvSpPr>
          <p:cNvPr id="6" name="Footer Placeholder 5">
            <a:extLst>
              <a:ext uri="{FF2B5EF4-FFF2-40B4-BE49-F238E27FC236}">
                <a16:creationId xmlns:a16="http://schemas.microsoft.com/office/drawing/2014/main" id="{3FAD0819-582C-6EA2-5F43-63E0E0EE27F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57EE634-A0EC-C333-E08B-6174CCA4CBF7}"/>
              </a:ext>
            </a:extLst>
          </p:cNvPr>
          <p:cNvSpPr>
            <a:spLocks noGrp="1"/>
          </p:cNvSpPr>
          <p:nvPr>
            <p:ph type="sldNum" sz="quarter" idx="12"/>
          </p:nvPr>
        </p:nvSpPr>
        <p:spPr/>
        <p:txBody>
          <a:bodyPr/>
          <a:lstStyle/>
          <a:p>
            <a:fld id="{D4DAABD5-BF48-45A9-BEA2-6792B8E7E59C}" type="slidenum">
              <a:rPr lang="en-IN" smtClean="0"/>
              <a:t>‹#›</a:t>
            </a:fld>
            <a:endParaRPr lang="en-IN"/>
          </a:p>
        </p:txBody>
      </p:sp>
    </p:spTree>
    <p:extLst>
      <p:ext uri="{BB962C8B-B14F-4D97-AF65-F5344CB8AC3E}">
        <p14:creationId xmlns:p14="http://schemas.microsoft.com/office/powerpoint/2010/main" val="278248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41432-8EBE-6629-B6BC-CF2D5DE63C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590F943-B836-DCF8-AA99-96C75D0CC3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6ED7E5A-164E-052F-13EA-DA8363C8CE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7140E-4197-4205-8B82-41385E6414D0}" type="datetimeFigureOut">
              <a:rPr lang="en-IN" smtClean="0"/>
              <a:t>19-04-2023</a:t>
            </a:fld>
            <a:endParaRPr lang="en-IN"/>
          </a:p>
        </p:txBody>
      </p:sp>
      <p:sp>
        <p:nvSpPr>
          <p:cNvPr id="5" name="Footer Placeholder 4">
            <a:extLst>
              <a:ext uri="{FF2B5EF4-FFF2-40B4-BE49-F238E27FC236}">
                <a16:creationId xmlns:a16="http://schemas.microsoft.com/office/drawing/2014/main" id="{40661BBB-668B-E5F2-8B5E-EFBE4D7569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674C99F-C0E4-4AF0-D99D-58210003F8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AABD5-BF48-45A9-BEA2-6792B8E7E59C}" type="slidenum">
              <a:rPr lang="en-IN" smtClean="0"/>
              <a:t>‹#›</a:t>
            </a:fld>
            <a:endParaRPr lang="en-IN"/>
          </a:p>
        </p:txBody>
      </p:sp>
    </p:spTree>
    <p:extLst>
      <p:ext uri="{BB962C8B-B14F-4D97-AF65-F5344CB8AC3E}">
        <p14:creationId xmlns:p14="http://schemas.microsoft.com/office/powerpoint/2010/main" val="3004483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145142" y="2467428"/>
            <a:ext cx="5551714" cy="954107"/>
          </a:xfrm>
          <a:prstGeom prst="rect">
            <a:avLst/>
          </a:prstGeom>
          <a:noFill/>
        </p:spPr>
        <p:txBody>
          <a:bodyPr wrap="square" rtlCol="0">
            <a:spAutoFit/>
          </a:bodyPr>
          <a:lstStyle/>
          <a:p>
            <a:r>
              <a:rPr lang="en-US" sz="2800" dirty="0">
                <a:latin typeface="Book Antiqua" panose="02040602050305030304" pitchFamily="18" charset="0"/>
              </a:rPr>
              <a:t>TITLE OF THE TOPIC:ENDO-PERIO LESION </a:t>
            </a:r>
          </a:p>
        </p:txBody>
      </p:sp>
      <p:sp>
        <p:nvSpPr>
          <p:cNvPr id="6" name="TextBox 5"/>
          <p:cNvSpPr txBox="1"/>
          <p:nvPr/>
        </p:nvSpPr>
        <p:spPr>
          <a:xfrm>
            <a:off x="203200" y="5715000"/>
            <a:ext cx="11393714" cy="954107"/>
          </a:xfrm>
          <a:prstGeom prst="rect">
            <a:avLst/>
          </a:prstGeom>
          <a:noFill/>
        </p:spPr>
        <p:txBody>
          <a:bodyPr wrap="square" rtlCol="0">
            <a:spAutoFit/>
          </a:bodyPr>
          <a:lstStyle/>
          <a:p>
            <a:pPr algn="ctr"/>
            <a:r>
              <a:rPr lang="en-US" sz="2800" dirty="0">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t>1</a:t>
            </a:fld>
            <a:endParaRPr lang="en-US" dirty="0"/>
          </a:p>
        </p:txBody>
      </p:sp>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US" sz="2400">
                <a:latin typeface="Times New Roman" panose="02020603050405020304" charset="0"/>
                <a:cs typeface="Times New Roman" panose="02020603050405020304" charset="0"/>
              </a:rPr>
              <a:t>Systemic diseases such as scleroderma, metastatic carcinoma, and osteosarcoma can mimic endodontic and periodontal disease visible on a radiograph.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DIAGNOSIS</a:t>
            </a:r>
          </a:p>
        </p:txBody>
      </p:sp>
      <p:sp>
        <p:nvSpPr>
          <p:cNvPr id="3" name="Content Placeholder 2"/>
          <p:cNvSpPr>
            <a:spLocks noGrp="1"/>
          </p:cNvSpPr>
          <p:nvPr>
            <p:ph idx="1"/>
          </p:nvPr>
        </p:nvSpPr>
        <p:spPr/>
        <p:txBody>
          <a:bodyPr>
            <a:normAutofit/>
          </a:bodyPr>
          <a:lstStyle/>
          <a:p>
            <a:pPr eaLnBrk="1" hangingPunct="1"/>
            <a:r>
              <a:rPr lang="en-US" sz="2400" dirty="0">
                <a:latin typeface="Times New Roman" panose="02020603050405020304" charset="0"/>
                <a:cs typeface="Times New Roman" panose="02020603050405020304" charset="0"/>
                <a:sym typeface="+mn-ea"/>
              </a:rPr>
              <a:t>Visual examination</a:t>
            </a:r>
            <a:endParaRPr lang="en-US" sz="2400" dirty="0">
              <a:latin typeface="Times New Roman" panose="02020603050405020304" charset="0"/>
              <a:cs typeface="Times New Roman" panose="02020603050405020304" charset="0"/>
            </a:endParaRPr>
          </a:p>
          <a:p>
            <a:pPr eaLnBrk="1" hangingPunct="1"/>
            <a:r>
              <a:rPr lang="en-US" sz="2400" dirty="0">
                <a:latin typeface="Times New Roman" panose="02020603050405020304" charset="0"/>
                <a:cs typeface="Times New Roman" panose="02020603050405020304" charset="0"/>
                <a:sym typeface="+mn-ea"/>
              </a:rPr>
              <a:t>Palpation </a:t>
            </a:r>
            <a:endParaRPr lang="en-US" sz="2400" dirty="0">
              <a:latin typeface="Times New Roman" panose="02020603050405020304" charset="0"/>
              <a:cs typeface="Times New Roman" panose="02020603050405020304" charset="0"/>
            </a:endParaRPr>
          </a:p>
          <a:p>
            <a:pPr eaLnBrk="1" hangingPunct="1"/>
            <a:r>
              <a:rPr lang="en-US" sz="2400" dirty="0">
                <a:latin typeface="Times New Roman" panose="02020603050405020304" charset="0"/>
                <a:cs typeface="Times New Roman" panose="02020603050405020304" charset="0"/>
                <a:sym typeface="+mn-ea"/>
              </a:rPr>
              <a:t>Percussion</a:t>
            </a:r>
            <a:endParaRPr lang="en-US" sz="2400" dirty="0">
              <a:latin typeface="Times New Roman" panose="02020603050405020304" charset="0"/>
              <a:cs typeface="Times New Roman" panose="02020603050405020304" charset="0"/>
            </a:endParaRPr>
          </a:p>
          <a:p>
            <a:pPr eaLnBrk="1" hangingPunct="1"/>
            <a:r>
              <a:rPr lang="en-US" sz="2400" dirty="0">
                <a:latin typeface="Times New Roman" panose="02020603050405020304" charset="0"/>
                <a:cs typeface="Times New Roman" panose="02020603050405020304" charset="0"/>
                <a:sym typeface="+mn-ea"/>
              </a:rPr>
              <a:t>Mobility </a:t>
            </a:r>
            <a:endParaRPr lang="en-US" sz="2400" dirty="0">
              <a:latin typeface="Times New Roman" panose="02020603050405020304" charset="0"/>
              <a:cs typeface="Times New Roman" panose="02020603050405020304" charset="0"/>
            </a:endParaRPr>
          </a:p>
          <a:p>
            <a:pPr eaLnBrk="1" hangingPunct="1"/>
            <a:r>
              <a:rPr lang="en-US" sz="2400" dirty="0">
                <a:latin typeface="Times New Roman" panose="02020603050405020304" charset="0"/>
                <a:cs typeface="Times New Roman" panose="02020603050405020304" charset="0"/>
                <a:sym typeface="+mn-ea"/>
              </a:rPr>
              <a:t>Radiographs </a:t>
            </a:r>
            <a:endParaRPr lang="en-US" sz="2400" dirty="0">
              <a:latin typeface="Times New Roman" panose="02020603050405020304" charset="0"/>
              <a:cs typeface="Times New Roman" panose="02020603050405020304" charset="0"/>
            </a:endParaRPr>
          </a:p>
          <a:p>
            <a:pPr algn="just" eaLnBrk="1" hangingPunct="1"/>
            <a:r>
              <a:rPr lang="en-US" sz="2400" dirty="0">
                <a:latin typeface="Times New Roman" panose="02020603050405020304" charset="0"/>
                <a:cs typeface="Times New Roman" panose="02020603050405020304" charset="0"/>
                <a:sym typeface="+mn-ea"/>
              </a:rPr>
              <a:t>Pocket probing </a:t>
            </a:r>
            <a:endParaRPr lang="en-US" sz="2400" dirty="0">
              <a:latin typeface="Times New Roman" panose="02020603050405020304" charset="0"/>
              <a:cs typeface="Times New Roman" panose="02020603050405020304" charset="0"/>
            </a:endParaRPr>
          </a:p>
          <a:p>
            <a:pPr eaLnBrk="1" hangingPunct="1"/>
            <a:endParaRPr lang="en-US" dirty="0">
              <a:latin typeface="Arial" panose="020B0604020202020204" pitchFamily="34" charset="0"/>
              <a:cs typeface="Arial" panose="020B0604020202020204" pitchFamily="34" charset="0"/>
            </a:endParaRPr>
          </a:p>
          <a:p>
            <a:pPr eaLnBrk="1" hangingPunct="1"/>
            <a:endParaRPr lang="en-US" dirty="0"/>
          </a:p>
          <a:p>
            <a:pPr eaLnBrk="1" hangingPunct="1"/>
            <a:endParaRPr lang="en-US" dirty="0"/>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eaLnBrk="1" hangingPunct="1"/>
            <a:r>
              <a:rPr lang="en-US" sz="2400" dirty="0">
                <a:latin typeface="Times New Roman" panose="02020603050405020304" charset="0"/>
                <a:cs typeface="Times New Roman" panose="02020603050405020304" charset="0"/>
                <a:sym typeface="+mn-ea"/>
              </a:rPr>
              <a:t>Fistula tracking</a:t>
            </a:r>
            <a:endParaRPr lang="en-US" sz="2400" dirty="0">
              <a:latin typeface="Times New Roman" panose="02020603050405020304" charset="0"/>
              <a:cs typeface="Times New Roman" panose="02020603050405020304" charset="0"/>
            </a:endParaRPr>
          </a:p>
          <a:p>
            <a:pPr algn="just" eaLnBrk="1" hangingPunct="1"/>
            <a:r>
              <a:rPr lang="en-US" sz="2400" dirty="0">
                <a:latin typeface="Times New Roman" panose="02020603050405020304" charset="0"/>
                <a:cs typeface="Times New Roman" panose="02020603050405020304" charset="0"/>
                <a:sym typeface="+mn-ea"/>
              </a:rPr>
              <a:t>Selective anesthesia test</a:t>
            </a:r>
            <a:endParaRPr lang="en-US" sz="2400" dirty="0">
              <a:cs typeface="Arial" panose="020B0604020202020204" pitchFamily="34" charset="0"/>
            </a:endParaRPr>
          </a:p>
          <a:p>
            <a:pPr algn="just" eaLnBrk="1" hangingPunct="1"/>
            <a:r>
              <a:rPr lang="en-US" sz="2400" dirty="0">
                <a:latin typeface="Times New Roman" panose="02020603050405020304" charset="0"/>
                <a:cs typeface="Times New Roman" panose="02020603050405020304" charset="0"/>
                <a:sym typeface="+mn-ea"/>
              </a:rPr>
              <a:t>Pulp vitality testing : </a:t>
            </a:r>
            <a:endParaRPr lang="en-US" sz="2400" dirty="0">
              <a:latin typeface="Times New Roman" panose="02020603050405020304" charset="0"/>
              <a:cs typeface="Times New Roman" panose="02020603050405020304" charset="0"/>
            </a:endParaRPr>
          </a:p>
          <a:p>
            <a:pPr algn="just">
              <a:buFontTx/>
              <a:buChar char="-"/>
            </a:pPr>
            <a:r>
              <a:rPr lang="en-US" sz="2400" dirty="0">
                <a:latin typeface="Times New Roman" panose="02020603050405020304" charset="0"/>
                <a:cs typeface="Times New Roman" panose="02020603050405020304" charset="0"/>
                <a:sym typeface="+mn-ea"/>
              </a:rPr>
              <a:t>  Cold test</a:t>
            </a:r>
            <a:endParaRPr lang="en-US" sz="2400" dirty="0">
              <a:latin typeface="Times New Roman" panose="02020603050405020304" charset="0"/>
              <a:cs typeface="Times New Roman" panose="02020603050405020304" charset="0"/>
            </a:endParaRPr>
          </a:p>
          <a:p>
            <a:pPr algn="just">
              <a:buFontTx/>
              <a:buChar char="-"/>
            </a:pPr>
            <a:r>
              <a:rPr lang="en-US" sz="2400" dirty="0">
                <a:latin typeface="Times New Roman" panose="02020603050405020304" charset="0"/>
                <a:cs typeface="Times New Roman" panose="02020603050405020304" charset="0"/>
                <a:sym typeface="+mn-ea"/>
              </a:rPr>
              <a:t>  Electric test</a:t>
            </a:r>
            <a:endParaRPr lang="en-US" sz="2400" dirty="0">
              <a:latin typeface="Times New Roman" panose="02020603050405020304" charset="0"/>
              <a:cs typeface="Times New Roman" panose="02020603050405020304" charset="0"/>
            </a:endParaRPr>
          </a:p>
          <a:p>
            <a:pPr marL="0" indent="0" algn="just">
              <a:buFontTx/>
              <a:buNone/>
            </a:pPr>
            <a:r>
              <a:rPr lang="en-US" sz="2400" dirty="0">
                <a:latin typeface="Times New Roman" panose="02020603050405020304" charset="0"/>
                <a:cs typeface="Times New Roman" panose="02020603050405020304" charset="0"/>
                <a:sym typeface="+mn-ea"/>
              </a:rPr>
              <a:t> </a:t>
            </a:r>
            <a:endParaRPr lang="en-US" dirty="0"/>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buFontTx/>
              <a:buChar char="-"/>
            </a:pPr>
            <a:r>
              <a:rPr lang="en-US" sz="2400" dirty="0">
                <a:latin typeface="Times New Roman" panose="02020603050405020304" charset="0"/>
                <a:cs typeface="Times New Roman" panose="02020603050405020304" charset="0"/>
                <a:sym typeface="+mn-ea"/>
              </a:rPr>
              <a:t> Blood flow test</a:t>
            </a:r>
            <a:endParaRPr lang="en-US" sz="2400" dirty="0">
              <a:latin typeface="Times New Roman" panose="02020603050405020304" charset="0"/>
              <a:cs typeface="Times New Roman" panose="02020603050405020304" charset="0"/>
            </a:endParaRPr>
          </a:p>
          <a:p>
            <a:pPr algn="just">
              <a:buFontTx/>
              <a:buChar char="-"/>
            </a:pPr>
            <a:r>
              <a:rPr lang="en-US" sz="2400" dirty="0">
                <a:latin typeface="Times New Roman" panose="02020603050405020304" charset="0"/>
                <a:cs typeface="Times New Roman" panose="02020603050405020304" charset="0"/>
                <a:sym typeface="+mn-ea"/>
              </a:rPr>
              <a:t>  Cavity test</a:t>
            </a:r>
            <a:endParaRPr lang="en-US" sz="2400" dirty="0">
              <a:latin typeface="Times New Roman" panose="02020603050405020304" charset="0"/>
              <a:cs typeface="Times New Roman" panose="02020603050405020304" charset="0"/>
            </a:endParaRPr>
          </a:p>
          <a:p>
            <a:pPr algn="just">
              <a:buFontTx/>
              <a:buChar char="-"/>
            </a:pPr>
            <a:r>
              <a:rPr lang="en-US" sz="2400" dirty="0">
                <a:latin typeface="Times New Roman" panose="02020603050405020304" charset="0"/>
                <a:cs typeface="Times New Roman" panose="02020603050405020304" charset="0"/>
                <a:sym typeface="+mn-ea"/>
              </a:rPr>
              <a:t>  Restored teeth testing </a:t>
            </a:r>
            <a:endParaRPr lang="en-US" sz="2400" dirty="0">
              <a:latin typeface="Times New Roman" panose="02020603050405020304" charset="0"/>
              <a:cs typeface="Times New Roman" panose="02020603050405020304" charset="0"/>
            </a:endParaRPr>
          </a:p>
          <a:p>
            <a:pPr algn="just">
              <a:buFont typeface="Arial" panose="020B0604020202020204" pitchFamily="34" charset="0"/>
              <a:buChar char="•"/>
            </a:pPr>
            <a:r>
              <a:rPr lang="en-US" sz="2400" dirty="0">
                <a:latin typeface="Times New Roman" panose="02020603050405020304" charset="0"/>
                <a:cs typeface="Times New Roman" panose="02020603050405020304" charset="0"/>
                <a:sym typeface="+mn-ea"/>
              </a:rPr>
              <a:t>Cracked tooth testing: </a:t>
            </a:r>
            <a:endParaRPr lang="en-US" sz="2400" dirty="0">
              <a:latin typeface="Times New Roman" panose="02020603050405020304" charset="0"/>
              <a:cs typeface="Times New Roman" panose="02020603050405020304" charset="0"/>
            </a:endParaRPr>
          </a:p>
          <a:p>
            <a:pPr marL="0" indent="0" algn="just">
              <a:buNone/>
            </a:pPr>
            <a:r>
              <a:rPr lang="en-US" sz="2400" dirty="0">
                <a:latin typeface="Times New Roman" panose="02020603050405020304" charset="0"/>
                <a:cs typeface="Times New Roman" panose="02020603050405020304" charset="0"/>
                <a:sym typeface="+mn-ea"/>
              </a:rPr>
              <a:t>-  </a:t>
            </a:r>
            <a:r>
              <a:rPr lang="en-US" sz="2400" dirty="0" err="1">
                <a:latin typeface="Times New Roman" panose="02020603050405020304" charset="0"/>
                <a:cs typeface="Times New Roman" panose="02020603050405020304" charset="0"/>
                <a:sym typeface="+mn-ea"/>
              </a:rPr>
              <a:t>Transillumination</a:t>
            </a:r>
            <a:r>
              <a:rPr lang="en-US" sz="2400" dirty="0">
                <a:latin typeface="Times New Roman" panose="02020603050405020304" charset="0"/>
                <a:cs typeface="Times New Roman" panose="02020603050405020304" charset="0"/>
                <a:sym typeface="+mn-ea"/>
              </a:rPr>
              <a:t>, </a:t>
            </a:r>
            <a:endParaRPr lang="en-US" sz="2400" dirty="0">
              <a:latin typeface="Times New Roman" panose="02020603050405020304" charset="0"/>
              <a:cs typeface="Times New Roman" panose="02020603050405020304" charset="0"/>
            </a:endParaRPr>
          </a:p>
          <a:p>
            <a:pPr marL="0" indent="0" algn="just">
              <a:buNone/>
            </a:pPr>
            <a:r>
              <a:rPr lang="en-US" sz="2400" dirty="0">
                <a:latin typeface="Times New Roman" panose="02020603050405020304" charset="0"/>
                <a:cs typeface="Times New Roman" panose="02020603050405020304" charset="0"/>
                <a:sym typeface="+mn-ea"/>
              </a:rPr>
              <a:t>-  Wedging, </a:t>
            </a:r>
            <a:endParaRPr lang="en-US" sz="2400" dirty="0">
              <a:latin typeface="Times New Roman" panose="02020603050405020304" charset="0"/>
              <a:cs typeface="Times New Roman" panose="02020603050405020304" charset="0"/>
            </a:endParaRPr>
          </a:p>
          <a:p>
            <a:pPr marL="0" indent="0" algn="just">
              <a:buNone/>
            </a:pPr>
            <a:r>
              <a:rPr lang="en-US" sz="2400" dirty="0">
                <a:latin typeface="Times New Roman" panose="02020603050405020304" charset="0"/>
                <a:cs typeface="Times New Roman" panose="02020603050405020304" charset="0"/>
                <a:sym typeface="+mn-ea"/>
              </a:rPr>
              <a:t>-   Staining.</a:t>
            </a:r>
            <a:endParaRPr lang="en-US" sz="2400" dirty="0">
              <a:latin typeface="Times New Roman" panose="02020603050405020304" charset="0"/>
              <a:cs typeface="Times New Roman" panose="02020603050405020304" charset="0"/>
            </a:endParaRPr>
          </a:p>
          <a:p>
            <a:endParaRPr lang="en-US" sz="2400" dirty="0">
              <a:latin typeface="Times New Roman" panose="02020603050405020304" charset="0"/>
              <a:cs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apture"/>
          <p:cNvPicPr>
            <a:picLocks noGrp="1" noChangeAspect="1"/>
          </p:cNvPicPr>
          <p:nvPr>
            <p:ph idx="1"/>
          </p:nvPr>
        </p:nvPicPr>
        <p:blipFill>
          <a:blip r:embed="rId2"/>
          <a:stretch>
            <a:fillRect/>
          </a:stretch>
        </p:blipFill>
        <p:spPr>
          <a:xfrm>
            <a:off x="490220" y="2456815"/>
            <a:ext cx="11212195" cy="27368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VISUAL EXAMINATION</a:t>
            </a:r>
          </a:p>
        </p:txBody>
      </p:sp>
      <p:sp>
        <p:nvSpPr>
          <p:cNvPr id="3" name="Content Placeholder 2"/>
          <p:cNvSpPr>
            <a:spLocks noGrp="1"/>
          </p:cNvSpPr>
          <p:nvPr>
            <p:ph idx="1"/>
          </p:nvPr>
        </p:nvSpPr>
        <p:spPr/>
        <p:txBody>
          <a:bodyPr/>
          <a:lstStyle/>
          <a:p>
            <a:pPr algn="just">
              <a:lnSpc>
                <a:spcPct val="150000"/>
              </a:lnSpc>
              <a:buFont typeface="Arial" panose="020B0604020202020204" pitchFamily="34" charset="0"/>
              <a:buChar char="•"/>
            </a:pPr>
            <a:r>
              <a:rPr lang="en-IN" sz="2400" dirty="0">
                <a:latin typeface="Times New Roman" panose="02020603050405020304" charset="0"/>
                <a:cs typeface="Times New Roman" panose="02020603050405020304" charset="0"/>
                <a:sym typeface="+mn-ea"/>
              </a:rPr>
              <a:t>A thorough visual examination of the lips, cheeks, oral mucosa, tongue, palate and muscles should be done</a:t>
            </a:r>
            <a:endParaRPr lang="en-IN" sz="2400" dirty="0">
              <a:latin typeface="Times New Roman" panose="02020603050405020304" charset="0"/>
              <a:cs typeface="Times New Roman" panose="02020603050405020304" charset="0"/>
            </a:endParaRPr>
          </a:p>
          <a:p>
            <a:pPr algn="just">
              <a:lnSpc>
                <a:spcPct val="150000"/>
              </a:lnSpc>
              <a:buFont typeface="Arial" panose="020B0604020202020204" pitchFamily="34" charset="0"/>
              <a:buChar char="•"/>
            </a:pPr>
            <a:r>
              <a:rPr lang="en-IN" sz="2400" dirty="0">
                <a:latin typeface="Times New Roman" panose="02020603050405020304" charset="0"/>
                <a:cs typeface="Times New Roman" panose="02020603050405020304" charset="0"/>
                <a:sym typeface="+mn-ea"/>
              </a:rPr>
              <a:t>Alveolar mucosa and attached gingiva are examined for the presence of inflammation, ulcerations, or sinus tracts.</a:t>
            </a:r>
            <a:endParaRPr lang="en-IN" sz="2400" dirty="0">
              <a:latin typeface="Times New Roman" panose="02020603050405020304" charset="0"/>
              <a:cs typeface="Times New Roman" panose="02020603050405020304" charset="0"/>
            </a:endParaRPr>
          </a:p>
          <a:p>
            <a:pPr>
              <a:lnSpc>
                <a:spcPct val="150000"/>
              </a:lnSpc>
              <a:buFont typeface="Arial" panose="020B0604020202020204" pitchFamily="34" charset="0"/>
              <a:buChar char="•"/>
            </a:pPr>
            <a:endParaRPr lang="en-US" sz="2400">
              <a:latin typeface="Times New Roman" panose="020206030504050203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IN" sz="2400" dirty="0">
                <a:latin typeface="Times New Roman" panose="02020603050405020304" charset="0"/>
                <a:cs typeface="Times New Roman" panose="02020603050405020304" charset="0"/>
                <a:sym typeface="+mn-ea"/>
              </a:rPr>
              <a:t>Magnifying loops and the operating microscope are currently widely used among dental professionals</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These accessories facilitate the</a:t>
            </a:r>
            <a:endParaRPr lang="en-IN" sz="2400" dirty="0">
              <a:latin typeface="Times New Roman" panose="02020603050405020304" charset="0"/>
              <a:cs typeface="Times New Roman" panose="02020603050405020304" charset="0"/>
            </a:endParaRPr>
          </a:p>
          <a:p>
            <a:pPr lvl="1" algn="just"/>
            <a:r>
              <a:rPr lang="en-IN" sz="2400" dirty="0">
                <a:latin typeface="Times New Roman" panose="02020603050405020304" charset="0"/>
                <a:cs typeface="Times New Roman" panose="02020603050405020304" charset="0"/>
                <a:sym typeface="+mn-ea"/>
              </a:rPr>
              <a:t> location of calculus, caries,</a:t>
            </a:r>
            <a:endParaRPr lang="en-IN" sz="2400" dirty="0">
              <a:solidFill>
                <a:schemeClr val="tx1"/>
              </a:solidFill>
              <a:latin typeface="Times New Roman" panose="02020603050405020304" charset="0"/>
              <a:cs typeface="Times New Roman" panose="02020603050405020304" charset="0"/>
            </a:endParaRPr>
          </a:p>
          <a:p>
            <a:pPr lvl="1" algn="just"/>
            <a:r>
              <a:rPr lang="en-IN" sz="2400" dirty="0">
                <a:latin typeface="Times New Roman" panose="02020603050405020304" charset="0"/>
                <a:cs typeface="Times New Roman" panose="02020603050405020304" charset="0"/>
                <a:sym typeface="+mn-ea"/>
              </a:rPr>
              <a:t> coronal and </a:t>
            </a:r>
            <a:r>
              <a:rPr lang="en-IN" sz="2400" dirty="0" err="1">
                <a:latin typeface="Times New Roman" panose="02020603050405020304" charset="0"/>
                <a:cs typeface="Times New Roman" panose="02020603050405020304" charset="0"/>
                <a:sym typeface="+mn-ea"/>
              </a:rPr>
              <a:t>radicular</a:t>
            </a:r>
            <a:r>
              <a:rPr lang="en-IN" sz="2400" dirty="0">
                <a:latin typeface="Times New Roman" panose="02020603050405020304" charset="0"/>
                <a:cs typeface="Times New Roman" panose="02020603050405020304" charset="0"/>
                <a:sym typeface="+mn-ea"/>
              </a:rPr>
              <a:t> fractures,</a:t>
            </a:r>
            <a:endParaRPr lang="en-IN" sz="2400" dirty="0">
              <a:solidFill>
                <a:schemeClr val="tx1"/>
              </a:solidFill>
              <a:latin typeface="Times New Roman" panose="02020603050405020304" charset="0"/>
              <a:cs typeface="Times New Roman" panose="02020603050405020304" charset="0"/>
            </a:endParaRPr>
          </a:p>
          <a:p>
            <a:pPr lvl="1" algn="just"/>
            <a:r>
              <a:rPr lang="en-IN" sz="2400" dirty="0">
                <a:latin typeface="Times New Roman" panose="02020603050405020304" charset="0"/>
                <a:cs typeface="Times New Roman" panose="02020603050405020304" charset="0"/>
                <a:sym typeface="+mn-ea"/>
              </a:rPr>
              <a:t> developmental defects, and</a:t>
            </a:r>
            <a:endParaRPr lang="en-IN" sz="2400" dirty="0">
              <a:solidFill>
                <a:schemeClr val="tx1"/>
              </a:solidFill>
              <a:latin typeface="Times New Roman" panose="02020603050405020304" charset="0"/>
              <a:cs typeface="Times New Roman" panose="02020603050405020304" charset="0"/>
            </a:endParaRPr>
          </a:p>
          <a:p>
            <a:pPr lvl="1" algn="just"/>
            <a:r>
              <a:rPr lang="en-IN" sz="2400" dirty="0">
                <a:latin typeface="Times New Roman" panose="02020603050405020304" charset="0"/>
                <a:cs typeface="Times New Roman" panose="02020603050405020304" charset="0"/>
                <a:sym typeface="+mn-ea"/>
              </a:rPr>
              <a:t> areas of denuded dentin mainly at the </a:t>
            </a:r>
            <a:r>
              <a:rPr lang="en-IN" sz="2400" dirty="0" err="1">
                <a:latin typeface="Times New Roman" panose="02020603050405020304" charset="0"/>
                <a:cs typeface="Times New Roman" panose="02020603050405020304" charset="0"/>
                <a:sym typeface="+mn-ea"/>
              </a:rPr>
              <a:t>cementum</a:t>
            </a:r>
            <a:r>
              <a:rPr lang="en-IN" sz="2400" dirty="0">
                <a:latin typeface="Times New Roman" panose="02020603050405020304" charset="0"/>
                <a:cs typeface="Times New Roman" panose="02020603050405020304" charset="0"/>
                <a:sym typeface="+mn-ea"/>
              </a:rPr>
              <a:t>–enamel junction.</a:t>
            </a:r>
            <a:endParaRPr lang="en-IN" sz="2400" dirty="0">
              <a:solidFill>
                <a:schemeClr val="tx1"/>
              </a:solidFill>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sz="2800" b="1">
                <a:latin typeface="Times New Roman" panose="02020603050405020304" charset="0"/>
                <a:cs typeface="Times New Roman" panose="02020603050405020304" charset="0"/>
              </a:rPr>
              <a:t>   PALPATION</a:t>
            </a:r>
          </a:p>
        </p:txBody>
      </p:sp>
      <p:sp>
        <p:nvSpPr>
          <p:cNvPr id="3" name="Content Placeholder 2"/>
          <p:cNvSpPr>
            <a:spLocks noGrp="1"/>
          </p:cNvSpPr>
          <p:nvPr>
            <p:ph idx="1"/>
          </p:nvPr>
        </p:nvSpPr>
        <p:spPr/>
        <p:txBody>
          <a:bodyPr>
            <a:normAutofit/>
          </a:bodyPr>
          <a:lstStyle/>
          <a:p>
            <a:pPr algn="just"/>
            <a:r>
              <a:rPr lang="en-IN" sz="2400" dirty="0">
                <a:latin typeface="Times New Roman" panose="02020603050405020304" charset="0"/>
                <a:cs typeface="Times New Roman" panose="02020603050405020304" charset="0"/>
                <a:sym typeface="+mn-ea"/>
              </a:rPr>
              <a:t>Performed by applying firm digital pressure to the mucosa covering the roots and apices.</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With the index finger the mucosa is pressed against the underlying cortical bone</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This will detect the presence of </a:t>
            </a:r>
            <a:r>
              <a:rPr lang="en-IN" sz="2400" dirty="0" err="1">
                <a:latin typeface="Times New Roman" panose="02020603050405020304" charset="0"/>
                <a:cs typeface="Times New Roman" panose="02020603050405020304" charset="0"/>
                <a:sym typeface="+mn-ea"/>
              </a:rPr>
              <a:t>periradicular</a:t>
            </a:r>
            <a:r>
              <a:rPr lang="en-IN" sz="2400" dirty="0">
                <a:latin typeface="Times New Roman" panose="02020603050405020304" charset="0"/>
                <a:cs typeface="Times New Roman" panose="02020603050405020304" charset="0"/>
                <a:sym typeface="+mn-ea"/>
              </a:rPr>
              <a:t> abnormalities or ‘‘hot’’ zones that produce painful response to digital pressure.</a:t>
            </a:r>
          </a:p>
          <a:p>
            <a:pPr marL="0" indent="0" algn="just">
              <a:buNone/>
            </a:pPr>
            <a:r>
              <a:rPr lang="en-IN" sz="2400" dirty="0">
                <a:latin typeface="Times New Roman" panose="02020603050405020304" charset="0"/>
                <a:cs typeface="Times New Roman" panose="02020603050405020304" charset="0"/>
              </a:rPr>
              <a:t>                                           </a:t>
            </a:r>
            <a:r>
              <a:rPr lang="en-IN" sz="1800" dirty="0">
                <a:solidFill>
                  <a:srgbClr val="FF0000"/>
                </a:solidFill>
                <a:latin typeface="Times New Roman" panose="02020603050405020304" charset="0"/>
                <a:cs typeface="Times New Roman" panose="02020603050405020304" charset="0"/>
              </a:rPr>
              <a:t> Sigurdsson A. Pulpal diagnosis. Endod Top 2003;5:12-25.</a:t>
            </a:r>
          </a:p>
          <a:p>
            <a:endParaRPr lang="en-IN" sz="1800" dirty="0">
              <a:solidFill>
                <a:srgbClr val="FF0000"/>
              </a:solidFill>
              <a:latin typeface="Times New Roman" panose="02020603050405020304" charset="0"/>
              <a:cs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IN" sz="2400" dirty="0">
                <a:latin typeface="Times New Roman" panose="02020603050405020304" charset="0"/>
                <a:cs typeface="Times New Roman" panose="02020603050405020304" charset="0"/>
                <a:sym typeface="+mn-ea"/>
              </a:rPr>
              <a:t>A positive response to palpation may indicate active </a:t>
            </a:r>
            <a:r>
              <a:rPr lang="en-IN" sz="2400" dirty="0" err="1">
                <a:latin typeface="Times New Roman" panose="02020603050405020304" charset="0"/>
                <a:cs typeface="Times New Roman" panose="02020603050405020304" charset="0"/>
                <a:sym typeface="+mn-ea"/>
              </a:rPr>
              <a:t>periradicular</a:t>
            </a:r>
            <a:r>
              <a:rPr lang="en-IN" sz="2400" dirty="0">
                <a:latin typeface="Times New Roman" panose="02020603050405020304" charset="0"/>
                <a:cs typeface="Times New Roman" panose="02020603050405020304" charset="0"/>
                <a:sym typeface="+mn-ea"/>
              </a:rPr>
              <a:t> inflammatory process</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Does not indicate whether the inflammatory process is of endodontic or periodontal origin.</a:t>
            </a:r>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sz="2800" b="1">
                <a:latin typeface="Times New Roman" panose="02020603050405020304" charset="0"/>
                <a:cs typeface="Times New Roman" panose="02020603050405020304" charset="0"/>
              </a:rPr>
              <a:t>  PERCUSSION</a:t>
            </a:r>
          </a:p>
        </p:txBody>
      </p:sp>
      <p:sp>
        <p:nvSpPr>
          <p:cNvPr id="3" name="Content Placeholder 2"/>
          <p:cNvSpPr>
            <a:spLocks noGrp="1"/>
          </p:cNvSpPr>
          <p:nvPr>
            <p:ph idx="1"/>
          </p:nvPr>
        </p:nvSpPr>
        <p:spPr/>
        <p:txBody>
          <a:bodyPr>
            <a:normAutofit/>
          </a:bodyPr>
          <a:lstStyle/>
          <a:p>
            <a:r>
              <a:rPr lang="en-IN" sz="2400" dirty="0">
                <a:latin typeface="Times New Roman" panose="02020603050405020304" charset="0"/>
                <a:cs typeface="Times New Roman" panose="02020603050405020304" charset="0"/>
                <a:sym typeface="+mn-ea"/>
              </a:rPr>
              <a:t>Performed by tapping on the </a:t>
            </a:r>
            <a:r>
              <a:rPr lang="en-IN" sz="2400" dirty="0" err="1">
                <a:latin typeface="Times New Roman" panose="02020603050405020304" charset="0"/>
                <a:cs typeface="Times New Roman" panose="02020603050405020304" charset="0"/>
                <a:sym typeface="+mn-ea"/>
              </a:rPr>
              <a:t>incisal</a:t>
            </a:r>
            <a:r>
              <a:rPr lang="en-IN" sz="2400" dirty="0">
                <a:latin typeface="Times New Roman" panose="02020603050405020304" charset="0"/>
                <a:cs typeface="Times New Roman" panose="02020603050405020304" charset="0"/>
                <a:sym typeface="+mn-ea"/>
              </a:rPr>
              <a:t> or </a:t>
            </a:r>
            <a:r>
              <a:rPr lang="en-IN" sz="2400" dirty="0" err="1">
                <a:latin typeface="Times New Roman" panose="02020603050405020304" charset="0"/>
                <a:cs typeface="Times New Roman" panose="02020603050405020304" charset="0"/>
                <a:sym typeface="+mn-ea"/>
              </a:rPr>
              <a:t>occlusal</a:t>
            </a:r>
            <a:r>
              <a:rPr lang="en-IN" sz="2400" dirty="0">
                <a:latin typeface="Times New Roman" panose="02020603050405020304" charset="0"/>
                <a:cs typeface="Times New Roman" panose="02020603050405020304" charset="0"/>
                <a:sym typeface="+mn-ea"/>
              </a:rPr>
              <a:t> surfaces of the teeth either with the finger or with a blunt instrument </a:t>
            </a:r>
          </a:p>
          <a:p>
            <a:r>
              <a:rPr lang="en-IN" sz="2400" dirty="0">
                <a:latin typeface="Times New Roman" panose="02020603050405020304" charset="0"/>
                <a:cs typeface="Times New Roman" panose="02020603050405020304" charset="0"/>
                <a:sym typeface="+mn-ea"/>
              </a:rPr>
              <a:t>The tooth crown is tapped vertically and horizontally. </a:t>
            </a:r>
          </a:p>
          <a:p>
            <a:r>
              <a:rPr lang="en-IN" sz="2400" dirty="0">
                <a:latin typeface="Times New Roman" panose="02020603050405020304" charset="0"/>
                <a:cs typeface="Times New Roman" panose="02020603050405020304" charset="0"/>
              </a:rPr>
              <a:t>An abnormal positive response indicates inflammation of the periodontal ligament that may be either from pulpal or periodontal origin. </a:t>
            </a:r>
            <a:endParaRPr lang="en-US" sz="2400">
              <a:latin typeface="Times New Roman" panose="02020603050405020304" charset="0"/>
              <a:cs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711201" y="2612570"/>
          <a:ext cx="10232570" cy="2189158"/>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val="946123654"/>
                    </a:ext>
                  </a:extLst>
                </a:gridCol>
                <a:gridCol w="4459236">
                  <a:extLst>
                    <a:ext uri="{9D8B030D-6E8A-4147-A177-3AD203B41FA5}">
                      <a16:colId xmlns:a16="http://schemas.microsoft.com/office/drawing/2014/main" val="2411658997"/>
                    </a:ext>
                  </a:extLst>
                </a:gridCol>
                <a:gridCol w="3072669">
                  <a:extLst>
                    <a:ext uri="{9D8B030D-6E8A-4147-A177-3AD203B41FA5}">
                      <a16:colId xmlns:a16="http://schemas.microsoft.com/office/drawing/2014/main"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val="868424398"/>
                  </a:ext>
                </a:extLst>
              </a:tr>
              <a:tr h="454499">
                <a:tc>
                  <a:txBody>
                    <a:bodyPr/>
                    <a:lstStyle/>
                    <a:p>
                      <a:r>
                        <a:rPr lang="en-US" dirty="0" err="1"/>
                        <a:t>Develpmental</a:t>
                      </a:r>
                      <a:r>
                        <a:rPr lang="en-US" dirty="0"/>
                        <a:t> malformation</a:t>
                      </a:r>
                    </a:p>
                  </a:txBody>
                  <a:tcPr/>
                </a:tc>
                <a:tc>
                  <a:txBody>
                    <a:bodyPr/>
                    <a:lstStyle/>
                    <a:p>
                      <a:r>
                        <a:rPr lang="en-US" dirty="0"/>
                        <a:t>COGNITIVE</a:t>
                      </a:r>
                    </a:p>
                  </a:txBody>
                  <a:tcPr/>
                </a:tc>
                <a:tc>
                  <a:txBody>
                    <a:bodyPr/>
                    <a:lstStyle/>
                    <a:p>
                      <a:r>
                        <a:rPr lang="en-US" dirty="0"/>
                        <a:t>MUST NOW</a:t>
                      </a:r>
                    </a:p>
                  </a:txBody>
                  <a:tcPr/>
                </a:tc>
                <a:extLst>
                  <a:ext uri="{0D108BD9-81ED-4DB2-BD59-A6C34878D82A}">
                    <a16:rowId xmlns:a16="http://schemas.microsoft.com/office/drawing/2014/main" val="3586572506"/>
                  </a:ext>
                </a:extLst>
              </a:tr>
              <a:tr h="454499">
                <a:tc>
                  <a:txBody>
                    <a:bodyPr/>
                    <a:lstStyle/>
                    <a:p>
                      <a:r>
                        <a:rPr lang="en-US" dirty="0"/>
                        <a:t>Classification</a:t>
                      </a:r>
                    </a:p>
                  </a:txBody>
                  <a:tcPr/>
                </a:tc>
                <a:tc>
                  <a:txBody>
                    <a:bodyPr/>
                    <a:lstStyle/>
                    <a:p>
                      <a:r>
                        <a:rPr lang="en-US" dirty="0"/>
                        <a:t>PSYCHOMOTOR</a:t>
                      </a:r>
                    </a:p>
                  </a:txBody>
                  <a:tcPr/>
                </a:tc>
                <a:tc>
                  <a:txBody>
                    <a:bodyPr/>
                    <a:lstStyle/>
                    <a:p>
                      <a:r>
                        <a:rPr lang="en-US" dirty="0"/>
                        <a:t>NICE TO KNOW</a:t>
                      </a:r>
                    </a:p>
                  </a:txBody>
                  <a:tcPr/>
                </a:tc>
                <a:extLst>
                  <a:ext uri="{0D108BD9-81ED-4DB2-BD59-A6C34878D82A}">
                    <a16:rowId xmlns:a16="http://schemas.microsoft.com/office/drawing/2014/main" val="2359924706"/>
                  </a:ext>
                </a:extLst>
              </a:tr>
              <a:tr h="454499">
                <a:tc>
                  <a:txBody>
                    <a:bodyPr/>
                    <a:lstStyle/>
                    <a:p>
                      <a:r>
                        <a:rPr lang="en-US" dirty="0"/>
                        <a:t>Influence of periodontal problem on pulp </a:t>
                      </a:r>
                    </a:p>
                  </a:txBody>
                  <a:tcPr/>
                </a:tc>
                <a:tc>
                  <a:txBody>
                    <a:bodyPr/>
                    <a:lstStyle/>
                    <a:p>
                      <a:r>
                        <a:rPr lang="en-US" dirty="0"/>
                        <a:t>AFFECTIVE</a:t>
                      </a:r>
                    </a:p>
                  </a:txBody>
                  <a:tcPr/>
                </a:tc>
                <a:tc>
                  <a:txBody>
                    <a:bodyPr/>
                    <a:lstStyle/>
                    <a:p>
                      <a:r>
                        <a:rPr lang="en-US" dirty="0"/>
                        <a:t>DESIRE TO KNOW</a:t>
                      </a:r>
                    </a:p>
                  </a:txBody>
                  <a:tcPr/>
                </a:tc>
                <a:extLst>
                  <a:ext uri="{0D108BD9-81ED-4DB2-BD59-A6C34878D82A}">
                    <a16:rowId xmlns:a16="http://schemas.microsoft.com/office/drawing/2014/main" val="2577297493"/>
                  </a:ext>
                </a:extLst>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sz="2400" dirty="0">
                <a:latin typeface="Times New Roman" panose="02020603050405020304" charset="0"/>
                <a:cs typeface="Times New Roman" panose="02020603050405020304" charset="0"/>
                <a:sym typeface="+mn-ea"/>
              </a:rPr>
              <a:t>The sensitivity of the proprioceptive fibers in an inflamed periodontal ligament will help identify the location of the pain. </a:t>
            </a:r>
          </a:p>
          <a:p>
            <a:r>
              <a:rPr lang="en-IN" sz="2400" dirty="0">
                <a:latin typeface="Times New Roman" panose="02020603050405020304" charset="0"/>
                <a:cs typeface="Times New Roman" panose="02020603050405020304" charset="0"/>
                <a:sym typeface="+mn-ea"/>
              </a:rPr>
              <a:t>This test should be performed gently, especially in highly sensitive teeth.</a:t>
            </a:r>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a:p>
            <a:endParaRPr lang="en-US"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b="1"/>
              <a:t> </a:t>
            </a:r>
            <a:r>
              <a:rPr lang="en-IN" altLang="en-US" sz="2800" b="1">
                <a:latin typeface="Times New Roman" panose="02020603050405020304" charset="0"/>
                <a:cs typeface="Times New Roman" panose="02020603050405020304" charset="0"/>
              </a:rPr>
              <a:t> MOBILITY</a:t>
            </a:r>
          </a:p>
        </p:txBody>
      </p:sp>
      <p:sp>
        <p:nvSpPr>
          <p:cNvPr id="3" name="Content Placeholder 2"/>
          <p:cNvSpPr>
            <a:spLocks noGrp="1"/>
          </p:cNvSpPr>
          <p:nvPr>
            <p:ph idx="1"/>
          </p:nvPr>
        </p:nvSpPr>
        <p:spPr/>
        <p:txBody>
          <a:bodyPr/>
          <a:lstStyle/>
          <a:p>
            <a:pPr algn="just"/>
            <a:r>
              <a:rPr lang="en-IN" sz="2400" dirty="0">
                <a:latin typeface="Times New Roman" panose="02020603050405020304" charset="0"/>
                <a:cs typeface="Times New Roman" panose="02020603050405020304" charset="0"/>
                <a:sym typeface="+mn-ea"/>
              </a:rPr>
              <a:t>Mobility testing can be performed using two mirror handles on each side of the crown.</a:t>
            </a:r>
          </a:p>
          <a:p>
            <a:pPr algn="just"/>
            <a:r>
              <a:rPr lang="en-IN" sz="2400" dirty="0">
                <a:latin typeface="Times New Roman" panose="02020603050405020304" charset="0"/>
                <a:cs typeface="Times New Roman" panose="02020603050405020304" charset="0"/>
                <a:sym typeface="+mn-ea"/>
              </a:rPr>
              <a:t>Tooth mobility is directly proportional to the integrity of the attachment apparatus or to the extent of inflammation in the periodontal ligament.    </a:t>
            </a:r>
            <a:r>
              <a:rPr lang="en-IN" sz="2400" dirty="0">
                <a:solidFill>
                  <a:srgbClr val="FF0000"/>
                </a:solidFill>
                <a:latin typeface="Times New Roman" panose="02020603050405020304" charset="0"/>
                <a:cs typeface="Times New Roman" panose="02020603050405020304" charset="0"/>
                <a:sym typeface="+mn-ea"/>
              </a:rPr>
              <a:t>(Cohen, 1998)</a:t>
            </a:r>
            <a:endParaRPr lang="en-IN" sz="2400" dirty="0">
              <a:solidFill>
                <a:srgbClr val="C00000"/>
              </a:solidFill>
              <a:latin typeface="Times New Roman" panose="02020603050405020304" charset="0"/>
              <a:cs typeface="Times New Roman" panose="02020603050405020304" charset="0"/>
            </a:endParaRPr>
          </a:p>
          <a:p>
            <a:pPr algn="just"/>
            <a:endParaRPr lang="en-US" sz="2400">
              <a:latin typeface="Times New Roman" panose="02020603050405020304" charset="0"/>
              <a:cs typeface="Times New Roman" panose="0202060305040502030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9" name="Title 2"/>
          <p:cNvSpPr>
            <a:spLocks noGrp="1"/>
          </p:cNvSpPr>
          <p:nvPr>
            <p:ph type="title"/>
          </p:nvPr>
        </p:nvSpPr>
        <p:spPr/>
        <p:txBody>
          <a:bodyPr/>
          <a:lstStyle/>
          <a:p>
            <a:r>
              <a:rPr lang="en-US" b="1" u="sng" dirty="0"/>
              <a:t>TAKE HOME MESSAGE </a:t>
            </a:r>
            <a:br>
              <a:rPr lang="en-US" b="1" u="sng" dirty="0"/>
            </a:br>
            <a:r>
              <a:rPr lang="en-US" b="1" u="sng" dirty="0"/>
              <a:t> </a:t>
            </a:r>
          </a:p>
        </p:txBody>
      </p:sp>
      <p:sp>
        <p:nvSpPr>
          <p:cNvPr id="1048970" name="Content Placeholder 1"/>
          <p:cNvSpPr>
            <a:spLocks noGrp="1"/>
          </p:cNvSpPr>
          <p:nvPr>
            <p:ph idx="1"/>
          </p:nvPr>
        </p:nvSpPr>
        <p:spPr>
          <a:solidFill>
            <a:schemeClr val="accent1">
              <a:lumMod val="60000"/>
              <a:lumOff val="40000"/>
            </a:schemeClr>
          </a:solidFill>
        </p:spPr>
        <p:txBody>
          <a:bodyPr/>
          <a:lstStyle/>
          <a:p>
            <a:pPr algn="just"/>
            <a:r>
              <a:rPr lang="en-US" dirty="0">
                <a:cs typeface="Times New Roman" panose="02020603050405020304" pitchFamily="18" charset="0"/>
              </a:rPr>
              <a:t> </a:t>
            </a:r>
            <a:r>
              <a:rPr lang="en-US" dirty="0">
                <a:latin typeface="Garamond" panose="02020404030301010803" pitchFamily="18" charset="0"/>
                <a:cs typeface="Times New Roman" panose="02020603050405020304" pitchFamily="18" charset="0"/>
              </a:rPr>
              <a:t>Because of its history, the complex amalgam restorations may be the most frequently placed complex restoration.   </a:t>
            </a:r>
          </a:p>
          <a:p>
            <a:pPr algn="just"/>
            <a:r>
              <a:rPr lang="en-US" dirty="0">
                <a:latin typeface="Garamond" panose="02020404030301010803" pitchFamily="18" charset="0"/>
                <a:cs typeface="Times New Roman" panose="02020603050405020304" pitchFamily="18" charset="0"/>
              </a:rPr>
              <a:t>However due to the increasing benefits of composites, the many types of auxiliary retention forms available, and the variations of tooth preparations required for complex restorations, the operator should be familiar with all of these techniques, if he or she is to use these restorations on a regular basis. </a:t>
            </a:r>
          </a:p>
          <a:p>
            <a:endParaRPr lang="en-US" dirty="0"/>
          </a:p>
        </p:txBody>
      </p:sp>
    </p:spTree>
    <p:extLst>
      <p:ext uri="{BB962C8B-B14F-4D97-AF65-F5344CB8AC3E}">
        <p14:creationId xmlns:p14="http://schemas.microsoft.com/office/powerpoint/2010/main" val="3382071511"/>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CC9B-E56B-879D-3FD1-1ABF079CC43B}"/>
              </a:ext>
            </a:extLst>
          </p:cNvPr>
          <p:cNvSpPr>
            <a:spLocks noGrp="1"/>
          </p:cNvSpPr>
          <p:nvPr>
            <p:ph type="title"/>
          </p:nvPr>
        </p:nvSpPr>
        <p:spPr/>
        <p:txBody>
          <a:bodyPr/>
          <a:lstStyle/>
          <a:p>
            <a:r>
              <a:rPr lang="en-US" dirty="0"/>
              <a:t>QUESTIONS</a:t>
            </a:r>
            <a:endParaRPr lang="en-IN" dirty="0"/>
          </a:p>
        </p:txBody>
      </p:sp>
      <p:sp>
        <p:nvSpPr>
          <p:cNvPr id="3" name="Content Placeholder 2">
            <a:extLst>
              <a:ext uri="{FF2B5EF4-FFF2-40B4-BE49-F238E27FC236}">
                <a16:creationId xmlns:a16="http://schemas.microsoft.com/office/drawing/2014/main" id="{2434C39B-E17E-33DD-9927-6F5EA7A8FAF1}"/>
              </a:ext>
            </a:extLst>
          </p:cNvPr>
          <p:cNvSpPr>
            <a:spLocks noGrp="1"/>
          </p:cNvSpPr>
          <p:nvPr>
            <p:ph idx="1"/>
          </p:nvPr>
        </p:nvSpPr>
        <p:spPr/>
        <p:txBody>
          <a:bodyPr/>
          <a:lstStyle/>
          <a:p>
            <a:r>
              <a:rPr lang="en-IN" dirty="0"/>
              <a:t>What is the influence of periodontium on the pulp </a:t>
            </a:r>
          </a:p>
          <a:p>
            <a:r>
              <a:rPr lang="en-IN" dirty="0"/>
              <a:t>Pathological condition of pulp </a:t>
            </a:r>
            <a:r>
              <a:rPr lang="en-IN"/>
              <a:t>on periodontium </a:t>
            </a:r>
          </a:p>
          <a:p>
            <a:endParaRPr lang="en-IN" dirty="0"/>
          </a:p>
        </p:txBody>
      </p:sp>
    </p:spTree>
    <p:extLst>
      <p:ext uri="{BB962C8B-B14F-4D97-AF65-F5344CB8AC3E}">
        <p14:creationId xmlns:p14="http://schemas.microsoft.com/office/powerpoint/2010/main" val="1655267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1" name="Content Placeholder 1"/>
          <p:cNvSpPr>
            <a:spLocks noGrp="1"/>
          </p:cNvSpPr>
          <p:nvPr>
            <p:ph idx="1"/>
          </p:nvPr>
        </p:nvSpPr>
        <p:spPr>
          <a:xfrm>
            <a:off x="738150" y="1071547"/>
            <a:ext cx="10614282" cy="5105417"/>
          </a:xfrm>
        </p:spPr>
        <p:txBody>
          <a:bodyPr>
            <a:normAutofit fontScale="92500" lnSpcReduction="10000"/>
          </a:bodyPr>
          <a:lstStyle/>
          <a:p>
            <a:pPr algn="just">
              <a:spcBef>
                <a:spcPct val="50000"/>
              </a:spcBef>
            </a:pPr>
            <a:r>
              <a:rPr lang="en-US" altLang="ja-JP" b="1" u="sng" dirty="0">
                <a:ea typeface="MS Mincho" panose="02020609040205080304" pitchFamily="49" charset="-128"/>
              </a:rPr>
              <a:t>REFERENCES:</a:t>
            </a:r>
          </a:p>
          <a:p>
            <a:pPr marL="0" indent="0" algn="just">
              <a:spcBef>
                <a:spcPct val="50000"/>
              </a:spcBef>
              <a:buNone/>
            </a:pPr>
            <a:r>
              <a:rPr lang="en-US" altLang="ja-JP" dirty="0">
                <a:ea typeface="MS Mincho" panose="02020609040205080304" pitchFamily="49" charset="-128"/>
              </a:rPr>
              <a:t>1. </a:t>
            </a:r>
            <a:r>
              <a:rPr lang="en-US" altLang="ja-JP" dirty="0" err="1">
                <a:ea typeface="MS Mincho" panose="02020609040205080304" pitchFamily="49" charset="-128"/>
              </a:rPr>
              <a:t>Sturdevant's</a:t>
            </a:r>
            <a:r>
              <a:rPr lang="en-US" altLang="ja-JP" dirty="0">
                <a:ea typeface="MS Mincho" panose="02020609040205080304" pitchFamily="49" charset="-128"/>
              </a:rPr>
              <a:t> Art and Science of Operative Dentistry 	- fourth Edition</a:t>
            </a:r>
          </a:p>
          <a:p>
            <a:pPr marL="0" indent="0" algn="just">
              <a:spcBef>
                <a:spcPct val="50000"/>
              </a:spcBef>
              <a:buNone/>
            </a:pPr>
            <a:r>
              <a:rPr lang="en-US" altLang="ja-JP" dirty="0">
                <a:ea typeface="MS Mincho" panose="02020609040205080304" pitchFamily="49" charset="-128"/>
              </a:rPr>
              <a:t>2. Operative Dentistry - Modern theory and practice - 	First Edition- </a:t>
            </a:r>
            <a:r>
              <a:rPr lang="en-US" altLang="ja-JP" dirty="0">
                <a:ea typeface="ＭＳ Ｐゴシック" panose="020B0600070205080204" pitchFamily="34" charset="-128"/>
              </a:rPr>
              <a:t>M.A. </a:t>
            </a:r>
            <a:r>
              <a:rPr lang="en-US" altLang="ja-JP" dirty="0" err="1">
                <a:ea typeface="ＭＳ Ｐゴシック" panose="020B0600070205080204" pitchFamily="34" charset="-128"/>
              </a:rPr>
              <a:t>Marzouk</a:t>
            </a:r>
            <a:endParaRPr lang="en-US" altLang="ja-JP" dirty="0">
              <a:ea typeface="MS Mincho" panose="02020609040205080304" pitchFamily="49" charset="-128"/>
            </a:endParaRPr>
          </a:p>
          <a:p>
            <a:pPr marL="0" indent="0" algn="just">
              <a:spcBef>
                <a:spcPct val="50000"/>
              </a:spcBef>
              <a:buNone/>
            </a:pPr>
            <a:r>
              <a:rPr lang="en-US" altLang="ja-JP" dirty="0">
                <a:ea typeface="MS Mincho" panose="02020609040205080304" pitchFamily="49" charset="-128"/>
              </a:rPr>
              <a:t>3. Text book of operative dentistry - </a:t>
            </a:r>
            <a:r>
              <a:rPr lang="en-US" altLang="ja-JP" dirty="0" err="1">
                <a:ea typeface="MS Mincho" panose="02020609040205080304" pitchFamily="49" charset="-128"/>
              </a:rPr>
              <a:t>Vimal</a:t>
            </a:r>
            <a:r>
              <a:rPr lang="en-US" altLang="ja-JP" dirty="0">
                <a:ea typeface="MS Mincho" panose="02020609040205080304" pitchFamily="49" charset="-128"/>
              </a:rPr>
              <a:t> K. </a:t>
            </a:r>
            <a:r>
              <a:rPr lang="en-US" altLang="ja-JP" dirty="0" err="1">
                <a:ea typeface="MS Mincho" panose="02020609040205080304" pitchFamily="49" charset="-128"/>
              </a:rPr>
              <a:t>Sikri</a:t>
            </a:r>
            <a:endParaRPr lang="en-US" altLang="ja-JP" dirty="0">
              <a:ea typeface="MS Mincho" panose="02020609040205080304" pitchFamily="49" charset="-128"/>
            </a:endParaRPr>
          </a:p>
          <a:p>
            <a:pPr marL="0" indent="0" algn="just">
              <a:spcBef>
                <a:spcPct val="50000"/>
              </a:spcBef>
              <a:buNone/>
            </a:pPr>
            <a:r>
              <a:rPr lang="en-US" dirty="0"/>
              <a:t>4.Fundamentals of Operative Dentistry- Summit JB- 2</a:t>
            </a:r>
            <a:r>
              <a:rPr lang="en-US" baseline="30000" dirty="0"/>
              <a:t>nd</a:t>
            </a:r>
            <a:r>
              <a:rPr lang="en-US" dirty="0"/>
              <a:t> edition</a:t>
            </a:r>
          </a:p>
          <a:p>
            <a:pPr marL="0" indent="0" algn="just">
              <a:spcBef>
                <a:spcPct val="50000"/>
              </a:spcBef>
              <a:buNone/>
            </a:pPr>
            <a:r>
              <a:rPr lang="en-US" dirty="0"/>
              <a:t>5.Text book of operative dentistry </a:t>
            </a:r>
            <a:r>
              <a:rPr lang="en-US" dirty="0">
                <a:sym typeface="Wingdings" panose="05000000000000000000" pitchFamily="2" charset="2"/>
              </a:rPr>
              <a:t> </a:t>
            </a:r>
            <a:r>
              <a:rPr lang="en-US" dirty="0" err="1">
                <a:sym typeface="Wingdings" panose="05000000000000000000" pitchFamily="2" charset="2"/>
              </a:rPr>
              <a:t>nisha</a:t>
            </a:r>
            <a:r>
              <a:rPr lang="en-US" dirty="0">
                <a:sym typeface="Wingdings" panose="05000000000000000000" pitchFamily="2" charset="2"/>
              </a:rPr>
              <a:t> </a:t>
            </a:r>
            <a:r>
              <a:rPr lang="en-US" dirty="0" err="1">
                <a:sym typeface="Wingdings" panose="05000000000000000000" pitchFamily="2" charset="2"/>
              </a:rPr>
              <a:t>carg,amit</a:t>
            </a:r>
            <a:r>
              <a:rPr lang="en-US" dirty="0">
                <a:sym typeface="Wingdings" panose="05000000000000000000" pitchFamily="2" charset="2"/>
              </a:rPr>
              <a:t> </a:t>
            </a:r>
            <a:r>
              <a:rPr lang="en-US" dirty="0" err="1">
                <a:sym typeface="Wingdings" panose="05000000000000000000" pitchFamily="2" charset="2"/>
              </a:rPr>
              <a:t>carg</a:t>
            </a:r>
            <a:endParaRPr lang="en-US" dirty="0">
              <a:sym typeface="Wingdings" panose="05000000000000000000" pitchFamily="2" charset="2"/>
            </a:endParaRPr>
          </a:p>
          <a:p>
            <a:pPr marL="0" indent="0" algn="just">
              <a:spcBef>
                <a:spcPct val="50000"/>
              </a:spcBef>
              <a:buNone/>
            </a:pPr>
            <a:r>
              <a:rPr lang="en-US" dirty="0"/>
              <a:t>6.Principles and Practice of Operative Dentistry-Gerald T. </a:t>
            </a:r>
            <a:r>
              <a:rPr lang="en-US" dirty="0" err="1"/>
              <a:t>Charbeneau</a:t>
            </a:r>
            <a:r>
              <a:rPr lang="en-US" dirty="0"/>
              <a:t>-Third edition.</a:t>
            </a:r>
          </a:p>
          <a:p>
            <a:pPr marL="0" indent="0" algn="just">
              <a:spcBef>
                <a:spcPct val="50000"/>
              </a:spcBef>
              <a:buNone/>
            </a:pPr>
            <a:r>
              <a:rPr lang="en-US" dirty="0"/>
              <a:t>7.Clinical operative dentistry-principles and </a:t>
            </a:r>
            <a:r>
              <a:rPr lang="en-US" dirty="0" err="1"/>
              <a:t>practice</a:t>
            </a:r>
            <a:r>
              <a:rPr lang="en-US" dirty="0" err="1">
                <a:sym typeface="Wingdings" panose="05000000000000000000" pitchFamily="2" charset="2"/>
              </a:rPr>
              <a:t>ramya</a:t>
            </a:r>
            <a:r>
              <a:rPr lang="en-US" dirty="0">
                <a:sym typeface="Wingdings" panose="05000000000000000000" pitchFamily="2" charset="2"/>
              </a:rPr>
              <a:t> </a:t>
            </a:r>
            <a:r>
              <a:rPr lang="en-US" dirty="0" err="1">
                <a:sym typeface="Wingdings" panose="05000000000000000000" pitchFamily="2" charset="2"/>
              </a:rPr>
              <a:t>Raghu,Raghu</a:t>
            </a:r>
            <a:r>
              <a:rPr lang="en-US" dirty="0">
                <a:sym typeface="Wingdings" panose="05000000000000000000" pitchFamily="2" charset="2"/>
              </a:rPr>
              <a:t> </a:t>
            </a:r>
            <a:r>
              <a:rPr lang="en-US" dirty="0" err="1">
                <a:sym typeface="Wingdings" panose="05000000000000000000" pitchFamily="2" charset="2"/>
              </a:rPr>
              <a:t>sreenivasan</a:t>
            </a:r>
            <a:endParaRPr lang="en-US" dirty="0"/>
          </a:p>
          <a:p>
            <a:pPr marL="0" indent="0" algn="just">
              <a:spcBef>
                <a:spcPct val="50000"/>
              </a:spcBef>
              <a:buNone/>
            </a:pPr>
            <a:endParaRPr lang="en-US" dirty="0">
              <a:sym typeface="Wingdings" panose="05000000000000000000" pitchFamily="2" charset="2"/>
            </a:endParaRPr>
          </a:p>
          <a:p>
            <a:pPr marL="0" indent="0" algn="just">
              <a:spcBef>
                <a:spcPct val="50000"/>
              </a:spcBef>
              <a:buNone/>
            </a:pPr>
            <a:endParaRPr lang="en-US" dirty="0"/>
          </a:p>
          <a:p>
            <a:pPr marL="0" indent="0" algn="just">
              <a:spcBef>
                <a:spcPct val="50000"/>
              </a:spcBef>
              <a:buNone/>
            </a:pPr>
            <a:endParaRPr lang="en-US" altLang="ja-JP" dirty="0">
              <a:ea typeface="MS Mincho" panose="02020609040205080304" pitchFamily="49" charset="-128"/>
            </a:endParaRPr>
          </a:p>
          <a:p>
            <a:pPr marL="0" indent="0" algn="just">
              <a:spcBef>
                <a:spcPct val="50000"/>
              </a:spcBef>
              <a:buNone/>
            </a:pPr>
            <a:endParaRPr lang="en-US" dirty="0">
              <a:ea typeface="MS Mincho" panose="02020609040205080304" pitchFamily="49" charset="-128"/>
            </a:endParaRPr>
          </a:p>
          <a:p>
            <a:pPr marL="0" indent="0">
              <a:buNone/>
            </a:pPr>
            <a:endParaRPr lang="en-US" dirty="0"/>
          </a:p>
        </p:txBody>
      </p:sp>
    </p:spTree>
    <p:extLst>
      <p:ext uri="{BB962C8B-B14F-4D97-AF65-F5344CB8AC3E}">
        <p14:creationId xmlns:p14="http://schemas.microsoft.com/office/powerpoint/2010/main" val="4006897722"/>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BC79-A3FC-0498-11C6-678393A8BF88}"/>
              </a:ext>
            </a:extLst>
          </p:cNvPr>
          <p:cNvSpPr>
            <a:spLocks noGrp="1"/>
          </p:cNvSpPr>
          <p:nvPr>
            <p:ph type="title"/>
          </p:nvPr>
        </p:nvSpPr>
        <p:spPr/>
        <p:txBody>
          <a:bodyPr/>
          <a:lstStyle/>
          <a:p>
            <a:r>
              <a:rPr lang="en-US" dirty="0"/>
              <a:t>THANK YOU</a:t>
            </a:r>
            <a:endParaRPr lang="en-IN" dirty="0"/>
          </a:p>
        </p:txBody>
      </p:sp>
      <p:sp>
        <p:nvSpPr>
          <p:cNvPr id="3" name="Content Placeholder 2">
            <a:extLst>
              <a:ext uri="{FF2B5EF4-FFF2-40B4-BE49-F238E27FC236}">
                <a16:creationId xmlns:a16="http://schemas.microsoft.com/office/drawing/2014/main" id="{E7A24926-19D8-AC58-08E5-853F0BED8321}"/>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955632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CEMENTAL TEARS</a:t>
            </a:r>
          </a:p>
        </p:txBody>
      </p:sp>
      <p:sp>
        <p:nvSpPr>
          <p:cNvPr id="3" name="Content Placeholder 2"/>
          <p:cNvSpPr>
            <a:spLocks noGrp="1"/>
          </p:cNvSpPr>
          <p:nvPr>
            <p:ph idx="1"/>
          </p:nvPr>
        </p:nvSpPr>
        <p:spPr/>
        <p:txBody>
          <a:bodyPr>
            <a:normAutofit/>
          </a:bodyPr>
          <a:lstStyle/>
          <a:p>
            <a:pPr>
              <a:lnSpc>
                <a:spcPct val="150000"/>
              </a:lnSpc>
            </a:pPr>
            <a:r>
              <a:rPr lang="en-US" sz="2400" dirty="0">
                <a:latin typeface="Times New Roman" panose="02020603050405020304" charset="0"/>
                <a:cs typeface="Times New Roman" panose="02020603050405020304" charset="0"/>
              </a:rPr>
              <a:t> </a:t>
            </a:r>
            <a:r>
              <a:rPr lang="en-IN" altLang="en-US" sz="2400" dirty="0">
                <a:latin typeface="Times New Roman" panose="02020603050405020304" charset="0"/>
                <a:cs typeface="Times New Roman" panose="02020603050405020304" charset="0"/>
              </a:rPr>
              <a:t>D</a:t>
            </a:r>
            <a:r>
              <a:rPr lang="en-US" sz="2400" dirty="0" err="1">
                <a:latin typeface="Times New Roman" panose="02020603050405020304" charset="0"/>
                <a:cs typeface="Times New Roman" panose="02020603050405020304" charset="0"/>
              </a:rPr>
              <a:t>etachment</a:t>
            </a:r>
            <a:r>
              <a:rPr lang="en-US" sz="2400" dirty="0">
                <a:latin typeface="Times New Roman" panose="02020603050405020304" charset="0"/>
                <a:cs typeface="Times New Roman" panose="02020603050405020304" charset="0"/>
              </a:rPr>
              <a:t> of cementum from a root surface by means of trauma </a:t>
            </a:r>
            <a:r>
              <a:rPr lang="en-US" sz="2400">
                <a:latin typeface="Times New Roman" panose="02020603050405020304" charset="0"/>
                <a:cs typeface="Times New Roman" panose="02020603050405020304" charset="0"/>
              </a:rPr>
              <a:t>or aging.</a:t>
            </a:r>
          </a:p>
          <a:p>
            <a:pPr>
              <a:lnSpc>
                <a:spcPct val="150000"/>
              </a:lnSpc>
            </a:pPr>
            <a:r>
              <a:rPr lang="en-US" sz="2400" dirty="0">
                <a:latin typeface="Times New Roman" panose="02020603050405020304" charset="0"/>
                <a:cs typeface="Times New Roman" panose="02020603050405020304" charset="0"/>
              </a:rPr>
              <a:t>The lesion often results in periodontal destruction and endodontic involvement</a:t>
            </a:r>
            <a:r>
              <a:rPr lang="en-IN" altLang="en-US" sz="2400" dirty="0">
                <a:latin typeface="Times New Roman" panose="02020603050405020304" charset="0"/>
                <a:cs typeface="Times New Roman" panose="02020603050405020304" charset="0"/>
              </a:rPr>
              <a:t>.</a:t>
            </a:r>
          </a:p>
          <a:p>
            <a:pPr>
              <a:lnSpc>
                <a:spcPct val="150000"/>
              </a:lnSpc>
            </a:pPr>
            <a:endParaRPr lang="en-IN" altLang="en-US" sz="2400" dirty="0">
              <a:latin typeface="Times New Roman" panose="02020603050405020304" charset="0"/>
              <a:cs typeface="Times New Roman" panose="02020603050405020304"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DEVELOPMENTAL GROOVES</a:t>
            </a:r>
          </a:p>
        </p:txBody>
      </p:sp>
      <p:sp>
        <p:nvSpPr>
          <p:cNvPr id="3" name="Content Placeholder 2"/>
          <p:cNvSpPr>
            <a:spLocks noGrp="1"/>
          </p:cNvSpPr>
          <p:nvPr>
            <p:ph idx="1"/>
          </p:nvPr>
        </p:nvSpPr>
        <p:spPr/>
        <p:txBody>
          <a:bodyPr>
            <a:normAutofit/>
          </a:bodyPr>
          <a:lstStyle/>
          <a:p>
            <a:pPr>
              <a:lnSpc>
                <a:spcPct val="150000"/>
              </a:lnSpc>
            </a:pPr>
            <a:r>
              <a:rPr lang="en-IN" altLang="en-US" sz="2400">
                <a:latin typeface="Times New Roman" panose="02020603050405020304" charset="0"/>
                <a:cs typeface="Times New Roman" panose="02020603050405020304" charset="0"/>
              </a:rPr>
              <a:t>F</a:t>
            </a:r>
            <a:r>
              <a:rPr lang="en-US" sz="2400">
                <a:latin typeface="Times New Roman" panose="02020603050405020304" charset="0"/>
                <a:cs typeface="Times New Roman" panose="02020603050405020304" charset="0"/>
              </a:rPr>
              <a:t>ound in maxillary central and lateral incisors, are also capable of initiating localized periodontal destruction along the root surface.</a:t>
            </a:r>
          </a:p>
          <a:p>
            <a:pPr>
              <a:lnSpc>
                <a:spcPct val="150000"/>
              </a:lnSpc>
            </a:pPr>
            <a:r>
              <a:rPr lang="en-US" sz="2400">
                <a:latin typeface="Times New Roman" panose="02020603050405020304" charset="0"/>
                <a:cs typeface="Times New Roman" panose="02020603050405020304" charset="0"/>
              </a:rPr>
              <a:t>Bone demineralization follows the path of the groove.  </a:t>
            </a:r>
          </a:p>
          <a:p>
            <a:pPr>
              <a:lnSpc>
                <a:spcPct val="150000"/>
              </a:lnSpc>
            </a:pPr>
            <a:r>
              <a:rPr lang="en-US" sz="2400">
                <a:latin typeface="Times New Roman" panose="02020603050405020304" charset="0"/>
                <a:cs typeface="Times New Roman" panose="02020603050405020304" charset="0"/>
                <a:sym typeface="+mn-ea"/>
              </a:rPr>
              <a:t>Associated with poor periodontal health because of patients’ inability to keep these areas clean</a:t>
            </a:r>
            <a:r>
              <a:rPr lang="en-IN" altLang="en-US" sz="2400">
                <a:latin typeface="Times New Roman" panose="02020603050405020304" charset="0"/>
                <a:cs typeface="Times New Roman" panose="02020603050405020304" charset="0"/>
                <a:sym typeface="+mn-ea"/>
              </a:rPr>
              <a:t>.</a:t>
            </a:r>
          </a:p>
          <a:p>
            <a:pPr>
              <a:lnSpc>
                <a:spcPct val="150000"/>
              </a:lnSpc>
            </a:pP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buFont typeface="Arial" panose="020B0604020202020204" pitchFamily="34" charset="0"/>
              <a:buChar char="•"/>
            </a:pPr>
            <a:r>
              <a:rPr lang="en-IN" altLang="en-US" sz="2400">
                <a:latin typeface="Times New Roman" panose="02020603050405020304" charset="0"/>
                <a:cs typeface="Times New Roman" panose="02020603050405020304" charset="0"/>
                <a:sym typeface="+mn-ea"/>
              </a:rPr>
              <a:t>P</a:t>
            </a:r>
            <a:r>
              <a:rPr lang="en-US" sz="2400">
                <a:latin typeface="Times New Roman" panose="02020603050405020304" charset="0"/>
                <a:cs typeface="Times New Roman" panose="02020603050405020304" charset="0"/>
                <a:sym typeface="+mn-ea"/>
              </a:rPr>
              <a:t>rognosis </a:t>
            </a:r>
            <a:r>
              <a:rPr lang="en-IN" altLang="en-US" sz="2400">
                <a:latin typeface="Times New Roman" panose="02020603050405020304" charset="0"/>
                <a:cs typeface="Times New Roman" panose="02020603050405020304" charset="0"/>
                <a:sym typeface="+mn-ea"/>
              </a:rPr>
              <a:t>-poor</a:t>
            </a:r>
            <a:r>
              <a:rPr lang="en-US" sz="2400">
                <a:latin typeface="Times New Roman" panose="02020603050405020304" charset="0"/>
                <a:cs typeface="Times New Roman" panose="02020603050405020304" charset="0"/>
                <a:sym typeface="+mn-ea"/>
              </a:rPr>
              <a:t>.</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sym typeface="+mn-ea"/>
              </a:rPr>
              <a:t>Clinically, these grooves may be asymptomatic, or symptomatic periodontal problems (either acute or chronic) may occur. </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sym typeface="+mn-ea"/>
              </a:rPr>
              <a:t> Pulp of these teeth may become secondarily involved and demonstrate symptoms of pulpal disease .</a:t>
            </a: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sym typeface="+mn-ea"/>
              </a:rPr>
              <a:t>These lesions are often confused with the enamel projections in the furcation area of mandibular molars.</a:t>
            </a:r>
          </a:p>
          <a:p>
            <a:pPr>
              <a:lnSpc>
                <a:spcPct val="150000"/>
              </a:lnSpc>
            </a:pPr>
            <a:r>
              <a:rPr lang="en-US" sz="2400">
                <a:latin typeface="Times New Roman" panose="02020603050405020304" charset="0"/>
                <a:cs typeface="Times New Roman" panose="02020603050405020304" charset="0"/>
                <a:sym typeface="+mn-ea"/>
              </a:rPr>
              <a:t>The prevalence of cervical enamel projections ranges from </a:t>
            </a:r>
            <a:r>
              <a:rPr lang="en-US" sz="2400">
                <a:solidFill>
                  <a:srgbClr val="FF0000"/>
                </a:solidFill>
                <a:latin typeface="Times New Roman" panose="02020603050405020304" charset="0"/>
                <a:cs typeface="Times New Roman" panose="02020603050405020304" charset="0"/>
                <a:sym typeface="+mn-ea"/>
              </a:rPr>
              <a:t>18% to 45%.</a:t>
            </a:r>
            <a:endParaRPr lang="en-US" sz="2400">
              <a:latin typeface="Times New Roman" panose="02020603050405020304" charset="0"/>
              <a:cs typeface="Times New Roman" panose="02020603050405020304" charset="0"/>
              <a:sym typeface="+mn-ea"/>
            </a:endParaRPr>
          </a:p>
          <a:p>
            <a:pPr>
              <a:lnSpc>
                <a:spcPct val="150000"/>
              </a:lnSpc>
            </a:pPr>
            <a:r>
              <a:rPr lang="en-US" sz="2400">
                <a:latin typeface="Times New Roman" panose="02020603050405020304" charset="0"/>
                <a:cs typeface="Times New Roman" panose="02020603050405020304" charset="0"/>
                <a:sym typeface="+mn-ea"/>
              </a:rPr>
              <a:t>Depending on the apical extent of these cervical grooves,  a high association with pathologic furcation involvement (up to 82.5%36).</a:t>
            </a: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a:latin typeface="Times New Roman" panose="02020603050405020304" charset="0"/>
                <a:cs typeface="Times New Roman" panose="02020603050405020304" charset="0"/>
              </a:rPr>
              <a:t>LATERAL PERIODONTAL CYST</a:t>
            </a:r>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rPr>
              <a:t>Present as a gingival swelling on the facial aspect that may show pain and tenderness on palpation. </a:t>
            </a:r>
          </a:p>
          <a:p>
            <a:pPr>
              <a:lnSpc>
                <a:spcPct val="150000"/>
              </a:lnSpc>
            </a:pPr>
            <a:r>
              <a:rPr lang="en-US" sz="2400" b="1">
                <a:latin typeface="Times New Roman" panose="02020603050405020304" charset="0"/>
                <a:cs typeface="Times New Roman" panose="02020603050405020304" charset="0"/>
              </a:rPr>
              <a:t>Radiographic features</a:t>
            </a:r>
            <a:r>
              <a:rPr lang="en-US" sz="2400">
                <a:latin typeface="Times New Roman" panose="02020603050405020304" charset="0"/>
                <a:cs typeface="Times New Roman" panose="02020603050405020304" charset="0"/>
              </a:rPr>
              <a:t> </a:t>
            </a:r>
            <a:r>
              <a:rPr lang="en-IN" altLang="en-US" sz="2400">
                <a:latin typeface="Times New Roman" panose="02020603050405020304" charset="0"/>
                <a:cs typeface="Times New Roman" panose="02020603050405020304" charset="0"/>
              </a:rPr>
              <a:t>- </a:t>
            </a:r>
            <a:r>
              <a:rPr lang="en-US" sz="2400">
                <a:latin typeface="Times New Roman" panose="02020603050405020304" charset="0"/>
                <a:cs typeface="Times New Roman" panose="02020603050405020304" charset="0"/>
              </a:rPr>
              <a:t>well circumscribed round or ovoid radiolucent area that usually has a sclerotic margin. </a:t>
            </a:r>
          </a:p>
          <a:p>
            <a:pPr>
              <a:lnSpc>
                <a:spcPct val="150000"/>
              </a:lnSpc>
            </a:pPr>
            <a:r>
              <a:rPr lang="en-US" sz="2400">
                <a:latin typeface="Times New Roman" panose="02020603050405020304" charset="0"/>
                <a:cs typeface="Times New Roman" panose="02020603050405020304" charset="0"/>
              </a:rPr>
              <a:t> </a:t>
            </a:r>
            <a:r>
              <a:rPr lang="en-IN" altLang="en-US" sz="2400">
                <a:latin typeface="Times New Roman" panose="02020603050405020304" charset="0"/>
                <a:cs typeface="Times New Roman" panose="02020603050405020304" charset="0"/>
              </a:rPr>
              <a:t>L</a:t>
            </a:r>
            <a:r>
              <a:rPr lang="en-US" sz="2400">
                <a:latin typeface="Times New Roman" panose="02020603050405020304" charset="0"/>
                <a:cs typeface="Times New Roman" panose="02020603050405020304" charset="0"/>
              </a:rPr>
              <a:t>ess than 1 cm in diameter and lie somewhere between the apex and cervical margin of a tooth.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a:latin typeface="Times New Roman" panose="02020603050405020304" charset="0"/>
                <a:cs typeface="Times New Roman" panose="02020603050405020304" charset="0"/>
                <a:sym typeface="+mn-ea"/>
              </a:rPr>
              <a:t>Three possible etiologies are reported in the literature: </a:t>
            </a:r>
          </a:p>
          <a:p>
            <a:pPr marL="0" indent="0">
              <a:buNone/>
            </a:pPr>
            <a:r>
              <a:rPr lang="en-US" sz="2400">
                <a:latin typeface="Times New Roman" panose="02020603050405020304" charset="0"/>
                <a:cs typeface="Times New Roman" panose="02020603050405020304" charset="0"/>
                <a:sym typeface="+mn-ea"/>
              </a:rPr>
              <a:t>   (1) reduced enamel epithelium, </a:t>
            </a:r>
          </a:p>
          <a:p>
            <a:pPr marL="0" indent="0">
              <a:buNone/>
            </a:pPr>
            <a:r>
              <a:rPr lang="en-US" sz="2400">
                <a:latin typeface="Times New Roman" panose="02020603050405020304" charset="0"/>
                <a:cs typeface="Times New Roman" panose="02020603050405020304" charset="0"/>
                <a:sym typeface="+mn-ea"/>
              </a:rPr>
              <a:t>   (2) remnants of dental lamina, or </a:t>
            </a:r>
          </a:p>
          <a:p>
            <a:pPr marL="0" indent="0">
              <a:buNone/>
            </a:pPr>
            <a:r>
              <a:rPr lang="en-US" sz="2400">
                <a:latin typeface="Times New Roman" panose="02020603050405020304" charset="0"/>
                <a:cs typeface="Times New Roman" panose="02020603050405020304" charset="0"/>
                <a:sym typeface="+mn-ea"/>
              </a:rPr>
              <a:t>   (3) cell rests of Malassez. </a:t>
            </a:r>
          </a:p>
          <a:p>
            <a:r>
              <a:rPr lang="en-US" sz="2400">
                <a:latin typeface="Times New Roman" panose="02020603050405020304" charset="0"/>
                <a:cs typeface="Times New Roman" panose="02020603050405020304" charset="0"/>
                <a:sym typeface="+mn-ea"/>
              </a:rPr>
              <a:t>Histologic evaluation reveals that these cysts are lined by epithelium that closely resembles reduced enamel epithelium lining. </a:t>
            </a:r>
            <a:endParaRPr lang="en-US" sz="2400">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IN" altLang="en-US" sz="2400">
                <a:solidFill>
                  <a:srgbClr val="FF0000"/>
                </a:solidFill>
                <a:latin typeface="Times New Roman" panose="02020603050405020304" charset="0"/>
                <a:cs typeface="Times New Roman" panose="02020603050405020304" charset="0"/>
                <a:sym typeface="+mn-ea"/>
              </a:rPr>
              <a:t>F</a:t>
            </a:r>
            <a:r>
              <a:rPr lang="en-US" sz="2400">
                <a:solidFill>
                  <a:srgbClr val="FF0000"/>
                </a:solidFill>
                <a:latin typeface="Times New Roman" panose="02020603050405020304" charset="0"/>
                <a:cs typeface="Times New Roman" panose="02020603050405020304" charset="0"/>
                <a:sym typeface="+mn-ea"/>
              </a:rPr>
              <a:t>ifth to seventh</a:t>
            </a:r>
            <a:r>
              <a:rPr lang="en-US" sz="2400">
                <a:latin typeface="Times New Roman" panose="02020603050405020304" charset="0"/>
                <a:cs typeface="Times New Roman" panose="02020603050405020304" charset="0"/>
                <a:sym typeface="+mn-ea"/>
              </a:rPr>
              <a:t> decades of life</a:t>
            </a:r>
          </a:p>
          <a:p>
            <a:pPr>
              <a:lnSpc>
                <a:spcPct val="150000"/>
              </a:lnSpc>
            </a:pPr>
            <a:r>
              <a:rPr lang="en-IN" altLang="en-US" sz="2400">
                <a:latin typeface="Times New Roman" panose="02020603050405020304" charset="0"/>
                <a:cs typeface="Times New Roman" panose="02020603050405020304" charset="0"/>
                <a:sym typeface="+mn-ea"/>
              </a:rPr>
              <a:t>P</a:t>
            </a:r>
            <a:r>
              <a:rPr lang="en-US" sz="2400">
                <a:latin typeface="Times New Roman" panose="02020603050405020304" charset="0"/>
                <a:cs typeface="Times New Roman" panose="02020603050405020304" charset="0"/>
                <a:sym typeface="+mn-ea"/>
              </a:rPr>
              <a:t>redilection for </a:t>
            </a:r>
            <a:r>
              <a:rPr lang="en-US" sz="2400">
                <a:solidFill>
                  <a:srgbClr val="FF0000"/>
                </a:solidFill>
                <a:latin typeface="Times New Roman" panose="02020603050405020304" charset="0"/>
                <a:cs typeface="Times New Roman" panose="02020603050405020304" charset="0"/>
                <a:sym typeface="+mn-ea"/>
              </a:rPr>
              <a:t>males.</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sym typeface="+mn-ea"/>
              </a:rPr>
              <a:t> </a:t>
            </a:r>
            <a:r>
              <a:rPr lang="en-IN" altLang="en-US" sz="2400">
                <a:latin typeface="Times New Roman" panose="02020603050405020304" charset="0"/>
                <a:cs typeface="Times New Roman" panose="02020603050405020304" charset="0"/>
                <a:sym typeface="+mn-ea"/>
              </a:rPr>
              <a:t>S</a:t>
            </a:r>
            <a:r>
              <a:rPr lang="en-US" sz="2400">
                <a:latin typeface="Times New Roman" panose="02020603050405020304" charset="0"/>
                <a:cs typeface="Times New Roman" panose="02020603050405020304" charset="0"/>
                <a:sym typeface="+mn-ea"/>
              </a:rPr>
              <a:t>low growing. </a:t>
            </a:r>
          </a:p>
          <a:p>
            <a:pPr>
              <a:lnSpc>
                <a:spcPct val="150000"/>
              </a:lnSpc>
            </a:pPr>
            <a:r>
              <a:rPr lang="en-US" sz="2400" b="1">
                <a:latin typeface="Times New Roman" panose="02020603050405020304" charset="0"/>
                <a:cs typeface="Times New Roman" panose="02020603050405020304" charset="0"/>
                <a:sym typeface="+mn-ea"/>
              </a:rPr>
              <a:t>Treatment</a:t>
            </a:r>
            <a:r>
              <a:rPr lang="en-US" sz="2400">
                <a:latin typeface="Times New Roman" panose="02020603050405020304" charset="0"/>
                <a:cs typeface="Times New Roman" panose="02020603050405020304" charset="0"/>
                <a:sym typeface="+mn-ea"/>
              </a:rPr>
              <a:t> </a:t>
            </a:r>
            <a:r>
              <a:rPr lang="en-IN" altLang="en-US" sz="2400">
                <a:latin typeface="Times New Roman" panose="02020603050405020304" charset="0"/>
                <a:cs typeface="Times New Roman" panose="02020603050405020304" charset="0"/>
                <a:sym typeface="+mn-ea"/>
              </a:rPr>
              <a:t>- </a:t>
            </a:r>
            <a:r>
              <a:rPr lang="en-US" sz="2400">
                <a:latin typeface="Times New Roman" panose="02020603050405020304" charset="0"/>
                <a:cs typeface="Times New Roman" panose="02020603050405020304" charset="0"/>
                <a:sym typeface="+mn-ea"/>
              </a:rPr>
              <a:t>careful excision to help prevent recurrence. </a:t>
            </a:r>
          </a:p>
          <a:p>
            <a:pPr>
              <a:lnSpc>
                <a:spcPct val="150000"/>
              </a:lnSpc>
            </a:pPr>
            <a:r>
              <a:rPr lang="en-IN" altLang="en-US" sz="2400">
                <a:latin typeface="Times New Roman" panose="02020603050405020304" charset="0"/>
                <a:cs typeface="Times New Roman" panose="02020603050405020304" charset="0"/>
                <a:sym typeface="+mn-ea"/>
              </a:rPr>
              <a:t>Common location -  </a:t>
            </a:r>
            <a:r>
              <a:rPr lang="en-US" sz="2400">
                <a:solidFill>
                  <a:srgbClr val="FF0000"/>
                </a:solidFill>
                <a:latin typeface="Times New Roman" panose="02020603050405020304" charset="0"/>
                <a:cs typeface="Times New Roman" panose="02020603050405020304" charset="0"/>
                <a:sym typeface="+mn-ea"/>
              </a:rPr>
              <a:t>mandibular cuspid-bicuspid area</a:t>
            </a:r>
            <a:r>
              <a:rPr lang="en-US" sz="2400">
                <a:latin typeface="Times New Roman" panose="02020603050405020304" charset="0"/>
                <a:cs typeface="Times New Roman" panose="02020603050405020304" charset="0"/>
                <a:sym typeface="+mn-ea"/>
              </a:rPr>
              <a:t>.</a:t>
            </a: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955</Words>
  <Application>Microsoft Office PowerPoint</Application>
  <PresentationFormat>Widescreen</PresentationFormat>
  <Paragraphs>113</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Book Antiqua</vt:lpstr>
      <vt:lpstr>Calibri</vt:lpstr>
      <vt:lpstr>Calibri Light</vt:lpstr>
      <vt:lpstr>Garamond</vt:lpstr>
      <vt:lpstr>Times New Roman</vt:lpstr>
      <vt:lpstr>Office Theme</vt:lpstr>
      <vt:lpstr>PowerPoint Presentation</vt:lpstr>
      <vt:lpstr>Specific learning Objectives </vt:lpstr>
      <vt:lpstr>CEMENTAL TEARS</vt:lpstr>
      <vt:lpstr>DEVELOPMENTAL GROOVES</vt:lpstr>
      <vt:lpstr>PowerPoint Presentation</vt:lpstr>
      <vt:lpstr>PowerPoint Presentation</vt:lpstr>
      <vt:lpstr>LATERAL PERIODONTAL CYST</vt:lpstr>
      <vt:lpstr>PowerPoint Presentation</vt:lpstr>
      <vt:lpstr>PowerPoint Presentation</vt:lpstr>
      <vt:lpstr>PowerPoint Presentation</vt:lpstr>
      <vt:lpstr>DIAGNOSIS</vt:lpstr>
      <vt:lpstr>PowerPoint Presentation</vt:lpstr>
      <vt:lpstr>PowerPoint Presentation</vt:lpstr>
      <vt:lpstr>PowerPoint Presentation</vt:lpstr>
      <vt:lpstr>VISUAL EXAMINATION</vt:lpstr>
      <vt:lpstr>PowerPoint Presentation</vt:lpstr>
      <vt:lpstr>    PALPATION</vt:lpstr>
      <vt:lpstr>PowerPoint Presentation</vt:lpstr>
      <vt:lpstr>   PERCUSSION</vt:lpstr>
      <vt:lpstr>PowerPoint Presentation</vt:lpstr>
      <vt:lpstr>   MOBILITY</vt:lpstr>
      <vt:lpstr>TAKE HOME MESSAGE   </vt:lpstr>
      <vt:lpstr>QUESTIONS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ahmed ali Khan</dc:creator>
  <cp:lastModifiedBy>Md ahmed ali Khan</cp:lastModifiedBy>
  <cp:revision>1</cp:revision>
  <dcterms:created xsi:type="dcterms:W3CDTF">2023-04-18T18:46:42Z</dcterms:created>
  <dcterms:modified xsi:type="dcterms:W3CDTF">2023-04-18T18:47:52Z</dcterms:modified>
</cp:coreProperties>
</file>